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98" r:id="rId4"/>
    <p:sldId id="278" r:id="rId5"/>
    <p:sldId id="350" r:id="rId6"/>
    <p:sldId id="308" r:id="rId7"/>
    <p:sldId id="351" r:id="rId8"/>
    <p:sldId id="369" r:id="rId9"/>
    <p:sldId id="370" r:id="rId10"/>
    <p:sldId id="286" r:id="rId11"/>
    <p:sldId id="352" r:id="rId12"/>
    <p:sldId id="368" r:id="rId13"/>
    <p:sldId id="302" r:id="rId14"/>
    <p:sldId id="366" r:id="rId15"/>
    <p:sldId id="356" r:id="rId16"/>
    <p:sldId id="312" r:id="rId17"/>
    <p:sldId id="367" r:id="rId18"/>
    <p:sldId id="358" r:id="rId19"/>
    <p:sldId id="371" r:id="rId20"/>
    <p:sldId id="372" r:id="rId21"/>
    <p:sldId id="359" r:id="rId22"/>
    <p:sldId id="360" r:id="rId23"/>
    <p:sldId id="304" r:id="rId24"/>
    <p:sldId id="361" r:id="rId25"/>
    <p:sldId id="362" r:id="rId26"/>
    <p:sldId id="363" r:id="rId27"/>
    <p:sldId id="364" r:id="rId28"/>
    <p:sldId id="365" r:id="rId29"/>
    <p:sldId id="276" r:id="rId30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32"/>
      <p:bold r:id="rId33"/>
      <p:italic r:id="rId34"/>
      <p:boldItalic r:id="rId35"/>
    </p:embeddedFont>
    <p:embeddedFont>
      <p:font typeface="BM JUA OTF" panose="02020603020101020101" pitchFamily="18" charset="-127"/>
      <p:regular r:id="rId36"/>
    </p:embeddedFont>
    <p:embeddedFont>
      <p:font typeface="Malgun Gothic" panose="020B0503020000020004" pitchFamily="34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5AC6DC"/>
    <a:srgbClr val="75A4E7"/>
    <a:srgbClr val="303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5714"/>
  </p:normalViewPr>
  <p:slideViewPr>
    <p:cSldViewPr snapToGrid="0">
      <p:cViewPr varScale="1">
        <p:scale>
          <a:sx n="119" d="100"/>
          <a:sy n="119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92001-47F4-C148-B528-9058A7680D52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B5042-928A-0F41-ADAE-940956CA87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682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2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프로젝트의 목표가 무엇인가</a:t>
            </a:r>
            <a:r>
              <a:rPr lang="en-US" altLang="ko-KR" dirty="0"/>
              <a:t>?&gt;</a:t>
            </a:r>
          </a:p>
          <a:p>
            <a:r>
              <a:rPr lang="ko-KR" altLang="en-US" dirty="0"/>
              <a:t>우리 프로젝트의 목표는 사용자 편의성</a:t>
            </a:r>
            <a:r>
              <a:rPr lang="en-US" altLang="ko-KR" dirty="0"/>
              <a:t>, </a:t>
            </a:r>
            <a:r>
              <a:rPr lang="ko-KR" altLang="en-US" dirty="0"/>
              <a:t>보안성</a:t>
            </a:r>
            <a:r>
              <a:rPr lang="en-US" altLang="ko-KR" dirty="0"/>
              <a:t>, </a:t>
            </a:r>
            <a:r>
              <a:rPr lang="ko-KR" altLang="en-US" dirty="0"/>
              <a:t>플랫폼 확장성을 갖춘 교육용 웹 미디어 플레이어를 개발하는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6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814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우리가 만든 플레이어를 다시 요약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우리가 만든 플레이어는 기본적인 기능과 주요 기능 세 가지</a:t>
            </a:r>
            <a:r>
              <a:rPr lang="en-US" altLang="ko-KR" dirty="0"/>
              <a:t>(</a:t>
            </a:r>
            <a:r>
              <a:rPr lang="ko-KR" altLang="en-US" dirty="0"/>
              <a:t>시간대별 질문</a:t>
            </a:r>
            <a:r>
              <a:rPr lang="en-US" altLang="ko-KR" dirty="0"/>
              <a:t>/</a:t>
            </a:r>
            <a:r>
              <a:rPr lang="ko-KR" altLang="en-US" dirty="0"/>
              <a:t>답변</a:t>
            </a:r>
            <a:r>
              <a:rPr lang="en-US" altLang="ko-KR" dirty="0"/>
              <a:t>, </a:t>
            </a:r>
            <a:r>
              <a:rPr lang="ko-KR" altLang="en-US" dirty="0"/>
              <a:t>강의 평점</a:t>
            </a:r>
            <a:r>
              <a:rPr lang="en-US" altLang="ko-KR" dirty="0"/>
              <a:t>. </a:t>
            </a:r>
            <a:r>
              <a:rPr lang="ko-KR" altLang="en-US" dirty="0"/>
              <a:t>중복 접속 제어</a:t>
            </a:r>
            <a:r>
              <a:rPr lang="en-US" altLang="ko-KR" dirty="0"/>
              <a:t>)</a:t>
            </a:r>
            <a:r>
              <a:rPr lang="ko-KR" altLang="en-US" dirty="0"/>
              <a:t>를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32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우리가 만든 플레이어를 다시 요약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우리가 만든 플레이어는 기본적인 기능과 주요 기능 세 가지</a:t>
            </a:r>
            <a:r>
              <a:rPr lang="en-US" altLang="ko-KR" dirty="0"/>
              <a:t>(</a:t>
            </a:r>
            <a:r>
              <a:rPr lang="ko-KR" altLang="en-US" dirty="0"/>
              <a:t>시간대별 질문</a:t>
            </a:r>
            <a:r>
              <a:rPr lang="en-US" altLang="ko-KR" dirty="0"/>
              <a:t>/</a:t>
            </a:r>
            <a:r>
              <a:rPr lang="ko-KR" altLang="en-US" dirty="0"/>
              <a:t>답변</a:t>
            </a:r>
            <a:r>
              <a:rPr lang="en-US" altLang="ko-KR" dirty="0"/>
              <a:t>, </a:t>
            </a:r>
            <a:r>
              <a:rPr lang="ko-KR" altLang="en-US" dirty="0"/>
              <a:t>강의 평점</a:t>
            </a:r>
            <a:r>
              <a:rPr lang="en-US" altLang="ko-KR" dirty="0"/>
              <a:t>. </a:t>
            </a:r>
            <a:r>
              <a:rPr lang="ko-KR" altLang="en-US" dirty="0"/>
              <a:t>중복 접속 제어</a:t>
            </a:r>
            <a:r>
              <a:rPr lang="en-US" altLang="ko-KR" dirty="0"/>
              <a:t>)</a:t>
            </a:r>
            <a:r>
              <a:rPr lang="ko-KR" altLang="en-US" dirty="0"/>
              <a:t>를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8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107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우리가 만든 플레이어를 다시 요약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우리가 만든 플레이어는 기본적인 기능과 주요 기능 세 가지</a:t>
            </a:r>
            <a:r>
              <a:rPr lang="en-US" altLang="ko-KR" dirty="0"/>
              <a:t>(</a:t>
            </a:r>
            <a:r>
              <a:rPr lang="ko-KR" altLang="en-US" dirty="0"/>
              <a:t>시간대별 질문</a:t>
            </a:r>
            <a:r>
              <a:rPr lang="en-US" altLang="ko-KR" dirty="0"/>
              <a:t>/</a:t>
            </a:r>
            <a:r>
              <a:rPr lang="ko-KR" altLang="en-US" dirty="0"/>
              <a:t>답변</a:t>
            </a:r>
            <a:r>
              <a:rPr lang="en-US" altLang="ko-KR" dirty="0"/>
              <a:t>, </a:t>
            </a:r>
            <a:r>
              <a:rPr lang="ko-KR" altLang="en-US" dirty="0"/>
              <a:t>강의 평점</a:t>
            </a:r>
            <a:r>
              <a:rPr lang="en-US" altLang="ko-KR" dirty="0"/>
              <a:t>. </a:t>
            </a:r>
            <a:r>
              <a:rPr lang="ko-KR" altLang="en-US" dirty="0"/>
              <a:t>중복 접속 제어</a:t>
            </a:r>
            <a:r>
              <a:rPr lang="en-US" altLang="ko-KR" dirty="0"/>
              <a:t>)</a:t>
            </a:r>
            <a:r>
              <a:rPr lang="ko-KR" altLang="en-US" dirty="0"/>
              <a:t>를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54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우리가 만든 플레이어를 다시 요약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우리가 만든 플레이어는 기본적인 기능과 주요 기능 세 가지</a:t>
            </a:r>
            <a:r>
              <a:rPr lang="en-US" altLang="ko-KR" dirty="0"/>
              <a:t>(</a:t>
            </a:r>
            <a:r>
              <a:rPr lang="ko-KR" altLang="en-US" dirty="0"/>
              <a:t>시간대별 질문</a:t>
            </a:r>
            <a:r>
              <a:rPr lang="en-US" altLang="ko-KR" dirty="0"/>
              <a:t>/</a:t>
            </a:r>
            <a:r>
              <a:rPr lang="ko-KR" altLang="en-US" dirty="0"/>
              <a:t>답변</a:t>
            </a:r>
            <a:r>
              <a:rPr lang="en-US" altLang="ko-KR" dirty="0"/>
              <a:t>, </a:t>
            </a:r>
            <a:r>
              <a:rPr lang="ko-KR" altLang="en-US" dirty="0"/>
              <a:t>강의 평점</a:t>
            </a:r>
            <a:r>
              <a:rPr lang="en-US" altLang="ko-KR" dirty="0"/>
              <a:t>. </a:t>
            </a:r>
            <a:r>
              <a:rPr lang="ko-KR" altLang="en-US" dirty="0"/>
              <a:t>중복 접속 제어</a:t>
            </a:r>
            <a:r>
              <a:rPr lang="en-US" altLang="ko-KR" dirty="0"/>
              <a:t>)</a:t>
            </a:r>
            <a:r>
              <a:rPr lang="ko-KR" altLang="en-US" dirty="0"/>
              <a:t>를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9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우리가 만든 플레이어를 다시 요약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우리가 만든 플레이어는 기본적인 기능과 주요 기능 세 가지</a:t>
            </a:r>
            <a:r>
              <a:rPr lang="en-US" altLang="ko-KR" dirty="0"/>
              <a:t>(</a:t>
            </a:r>
            <a:r>
              <a:rPr lang="ko-KR" altLang="en-US" dirty="0"/>
              <a:t>시간대별 질문</a:t>
            </a:r>
            <a:r>
              <a:rPr lang="en-US" altLang="ko-KR" dirty="0"/>
              <a:t>/</a:t>
            </a:r>
            <a:r>
              <a:rPr lang="ko-KR" altLang="en-US" dirty="0"/>
              <a:t>답변</a:t>
            </a:r>
            <a:r>
              <a:rPr lang="en-US" altLang="ko-KR" dirty="0"/>
              <a:t>, </a:t>
            </a:r>
            <a:r>
              <a:rPr lang="ko-KR" altLang="en-US" dirty="0"/>
              <a:t>강의 평점</a:t>
            </a:r>
            <a:r>
              <a:rPr lang="en-US" altLang="ko-KR" dirty="0"/>
              <a:t>. </a:t>
            </a:r>
            <a:r>
              <a:rPr lang="ko-KR" altLang="en-US" dirty="0"/>
              <a:t>중복 접속 제어</a:t>
            </a:r>
            <a:r>
              <a:rPr lang="en-US" altLang="ko-KR" dirty="0"/>
              <a:t>)</a:t>
            </a:r>
            <a:r>
              <a:rPr lang="ko-KR" altLang="en-US" dirty="0"/>
              <a:t>를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892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우리가 만든 플레이어를 다시 요약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우리가 만든 플레이어는 기본적인 기능과 주요 기능 세 가지</a:t>
            </a:r>
            <a:r>
              <a:rPr lang="en-US" altLang="ko-KR" dirty="0"/>
              <a:t>(</a:t>
            </a:r>
            <a:r>
              <a:rPr lang="ko-KR" altLang="en-US" dirty="0"/>
              <a:t>시간대별 질문</a:t>
            </a:r>
            <a:r>
              <a:rPr lang="en-US" altLang="ko-KR" dirty="0"/>
              <a:t>/</a:t>
            </a:r>
            <a:r>
              <a:rPr lang="ko-KR" altLang="en-US" dirty="0"/>
              <a:t>답변</a:t>
            </a:r>
            <a:r>
              <a:rPr lang="en-US" altLang="ko-KR" dirty="0"/>
              <a:t>, </a:t>
            </a:r>
            <a:r>
              <a:rPr lang="ko-KR" altLang="en-US" dirty="0"/>
              <a:t>강의 평점</a:t>
            </a:r>
            <a:r>
              <a:rPr lang="en-US" altLang="ko-KR" dirty="0"/>
              <a:t>. </a:t>
            </a:r>
            <a:r>
              <a:rPr lang="ko-KR" altLang="en-US" dirty="0"/>
              <a:t>중복 접속 제어</a:t>
            </a:r>
            <a:r>
              <a:rPr lang="en-US" altLang="ko-KR" dirty="0"/>
              <a:t>)</a:t>
            </a:r>
            <a:r>
              <a:rPr lang="ko-KR" altLang="en-US" dirty="0"/>
              <a:t>를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58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우리가 만든 플레이어를 다시 요약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우리가 만든 플레이어는 기본적인 기능과 주요 기능 세 가지</a:t>
            </a:r>
            <a:r>
              <a:rPr lang="en-US" altLang="ko-KR" dirty="0"/>
              <a:t>(</a:t>
            </a:r>
            <a:r>
              <a:rPr lang="ko-KR" altLang="en-US" dirty="0"/>
              <a:t>시간대별 질문</a:t>
            </a:r>
            <a:r>
              <a:rPr lang="en-US" altLang="ko-KR" dirty="0"/>
              <a:t>/</a:t>
            </a:r>
            <a:r>
              <a:rPr lang="ko-KR" altLang="en-US" dirty="0"/>
              <a:t>답변</a:t>
            </a:r>
            <a:r>
              <a:rPr lang="en-US" altLang="ko-KR" dirty="0"/>
              <a:t>, </a:t>
            </a:r>
            <a:r>
              <a:rPr lang="ko-KR" altLang="en-US" dirty="0"/>
              <a:t>강의 평점</a:t>
            </a:r>
            <a:r>
              <a:rPr lang="en-US" altLang="ko-KR" dirty="0"/>
              <a:t>. </a:t>
            </a:r>
            <a:r>
              <a:rPr lang="ko-KR" altLang="en-US" dirty="0"/>
              <a:t>중복 접속 제어</a:t>
            </a:r>
            <a:r>
              <a:rPr lang="en-US" altLang="ko-KR" dirty="0"/>
              <a:t>)</a:t>
            </a:r>
            <a:r>
              <a:rPr lang="ko-KR" altLang="en-US" dirty="0"/>
              <a:t>를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25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프로젝트의 목표가 무엇인가</a:t>
            </a:r>
            <a:r>
              <a:rPr lang="en-US" altLang="ko-KR" dirty="0"/>
              <a:t>?&gt;</a:t>
            </a:r>
          </a:p>
          <a:p>
            <a:r>
              <a:rPr lang="ko-KR" altLang="en-US" dirty="0"/>
              <a:t>우리 프로젝트의 목표는 사용자 편의성</a:t>
            </a:r>
            <a:r>
              <a:rPr lang="en-US" altLang="ko-KR" dirty="0"/>
              <a:t>, </a:t>
            </a:r>
            <a:r>
              <a:rPr lang="ko-KR" altLang="en-US" dirty="0"/>
              <a:t>보안성</a:t>
            </a:r>
            <a:r>
              <a:rPr lang="en-US" altLang="ko-KR" dirty="0"/>
              <a:t>, </a:t>
            </a:r>
            <a:r>
              <a:rPr lang="ko-KR" altLang="en-US" dirty="0"/>
              <a:t>플랫폼 확장성을 갖춘 교육용 웹 미디어 플레이어를 개발하는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31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10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회의 내역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32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회의 내역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759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회의 내역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43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회의 내역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9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회의 내역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19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회의 내역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07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프로젝트의 목표가 무엇인가</a:t>
            </a:r>
            <a:r>
              <a:rPr lang="en-US" altLang="ko-KR" dirty="0"/>
              <a:t>?&gt;</a:t>
            </a:r>
          </a:p>
          <a:p>
            <a:r>
              <a:rPr lang="ko-KR" altLang="en-US" dirty="0"/>
              <a:t>우리 프로젝트의 목표는 사용자 편의성</a:t>
            </a:r>
            <a:r>
              <a:rPr lang="en-US" altLang="ko-KR" dirty="0"/>
              <a:t>, </a:t>
            </a:r>
            <a:r>
              <a:rPr lang="ko-KR" altLang="en-US" dirty="0"/>
              <a:t>보안성</a:t>
            </a:r>
            <a:r>
              <a:rPr lang="en-US" altLang="ko-KR" dirty="0"/>
              <a:t>, </a:t>
            </a:r>
            <a:r>
              <a:rPr lang="ko-KR" altLang="en-US" dirty="0"/>
              <a:t>플랫폼 확장성을 갖춘 교육용 웹 미디어 플레이어를 개발하는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14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프로젝트의 목표가 무엇인가</a:t>
            </a:r>
            <a:r>
              <a:rPr lang="en-US" altLang="ko-KR" dirty="0"/>
              <a:t>?&gt;</a:t>
            </a:r>
          </a:p>
          <a:p>
            <a:r>
              <a:rPr lang="ko-KR" altLang="en-US" dirty="0"/>
              <a:t>우리 프로젝트의 목표는 사용자 편의성</a:t>
            </a:r>
            <a:r>
              <a:rPr lang="en-US" altLang="ko-KR" dirty="0"/>
              <a:t>, </a:t>
            </a:r>
            <a:r>
              <a:rPr lang="ko-KR" altLang="en-US" dirty="0"/>
              <a:t>보안성</a:t>
            </a:r>
            <a:r>
              <a:rPr lang="en-US" altLang="ko-KR" dirty="0"/>
              <a:t>, </a:t>
            </a:r>
            <a:r>
              <a:rPr lang="ko-KR" altLang="en-US" dirty="0"/>
              <a:t>플랫폼 확장성을 갖춘 교육용 웹 미디어 플레이어를 개발하는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5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프로젝트의 목표가 무엇인가</a:t>
            </a:r>
            <a:r>
              <a:rPr lang="en-US" altLang="ko-KR" dirty="0"/>
              <a:t>?&gt;</a:t>
            </a:r>
          </a:p>
          <a:p>
            <a:r>
              <a:rPr lang="ko-KR" altLang="en-US" dirty="0"/>
              <a:t>우리 프로젝트의 목표는 사용자 편의성</a:t>
            </a:r>
            <a:r>
              <a:rPr lang="en-US" altLang="ko-KR" dirty="0"/>
              <a:t>, </a:t>
            </a:r>
            <a:r>
              <a:rPr lang="ko-KR" altLang="en-US" dirty="0"/>
              <a:t>보안성</a:t>
            </a:r>
            <a:r>
              <a:rPr lang="en-US" altLang="ko-KR" dirty="0"/>
              <a:t>, </a:t>
            </a:r>
            <a:r>
              <a:rPr lang="ko-KR" altLang="en-US" dirty="0"/>
              <a:t>플랫폼 확장성을 갖춘 교육용 웹 미디어 플레이어를 개발하는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639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프로젝트의 목표가 무엇인가</a:t>
            </a:r>
            <a:r>
              <a:rPr lang="en-US" altLang="ko-KR" dirty="0"/>
              <a:t>?&gt;</a:t>
            </a:r>
          </a:p>
          <a:p>
            <a:r>
              <a:rPr lang="ko-KR" altLang="en-US" dirty="0"/>
              <a:t>우리 프로젝트의 목표는 사용자 편의성</a:t>
            </a:r>
            <a:r>
              <a:rPr lang="en-US" altLang="ko-KR" dirty="0"/>
              <a:t>, </a:t>
            </a:r>
            <a:r>
              <a:rPr lang="ko-KR" altLang="en-US" dirty="0"/>
              <a:t>보안성</a:t>
            </a:r>
            <a:r>
              <a:rPr lang="en-US" altLang="ko-KR" dirty="0"/>
              <a:t>, </a:t>
            </a:r>
            <a:r>
              <a:rPr lang="ko-KR" altLang="en-US" dirty="0"/>
              <a:t>플랫폼 확장성을 갖춘 교육용 웹 미디어 플레이어를 개발하는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923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HLS</a:t>
            </a:r>
            <a:r>
              <a:rPr kumimoji="1" lang="ko-KR" altLang="en-US"/>
              <a:t> 사용 이유</a:t>
            </a:r>
            <a:r>
              <a:rPr kumimoji="1" lang="en-US" altLang="ko-KR"/>
              <a:t>(HLS </a:t>
            </a:r>
            <a:r>
              <a:rPr kumimoji="1" lang="ko-KR" altLang="en-US"/>
              <a:t>장점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이러한 장점이 있는 </a:t>
            </a:r>
            <a:r>
              <a:rPr kumimoji="1" lang="en-US" altLang="ko-KR"/>
              <a:t>HLS </a:t>
            </a:r>
            <a:r>
              <a:rPr kumimoji="1" lang="ko-KR" altLang="en-US"/>
              <a:t>프로토콜을 사용하여 플레이어 개발을 시작하였다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- </a:t>
            </a:r>
            <a:r>
              <a:rPr kumimoji="1" lang="ko-KR" altLang="en-US"/>
              <a:t>논문 관련이 뒤에있는데 여기에 붙이는게 낫나</a:t>
            </a:r>
            <a:r>
              <a:rPr kumimoji="1" lang="en-US" altLang="ko-KR"/>
              <a:t>??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85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HLS</a:t>
            </a:r>
            <a:r>
              <a:rPr kumimoji="1" lang="ko-KR" altLang="en-US"/>
              <a:t> 사용 이유</a:t>
            </a:r>
            <a:r>
              <a:rPr kumimoji="1" lang="en-US" altLang="ko-KR"/>
              <a:t>(HLS </a:t>
            </a:r>
            <a:r>
              <a:rPr kumimoji="1" lang="ko-KR" altLang="en-US"/>
              <a:t>장점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이러한 장점이 있는 </a:t>
            </a:r>
            <a:r>
              <a:rPr kumimoji="1" lang="en-US" altLang="ko-KR"/>
              <a:t>HLS </a:t>
            </a:r>
            <a:r>
              <a:rPr kumimoji="1" lang="ko-KR" altLang="en-US"/>
              <a:t>프로토콜을 사용하여 플레이어 개발을 시작하였다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- </a:t>
            </a:r>
            <a:r>
              <a:rPr kumimoji="1" lang="ko-KR" altLang="en-US"/>
              <a:t>논문 관련이 뒤에있는데 여기에 붙이는게 낫나</a:t>
            </a:r>
            <a:r>
              <a:rPr kumimoji="1" lang="en-US" altLang="ko-KR"/>
              <a:t>??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D12CA-0C5B-45BB-89CA-571FAEFA22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8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B0519-4B45-C03E-9A6E-E542AD8E2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F78C2-FD4B-E0AD-AA91-1EA44D64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FC49-78E2-1086-D804-B079598E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CEF5E-7593-9237-8489-4E153EF7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34E8-4866-D9E3-B06C-0270EF29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07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47F51-D9A9-76E0-FB6A-BC805872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AF5387-B780-733F-5D89-88E466A86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49882-DDCF-75FD-2676-52ACBD43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30089-45CC-2993-C223-70233A05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DDB13-B52B-0DEC-1403-F06E7FC2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77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4A41F-7219-D6AC-2493-15F192BD9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40D503-CBD2-A621-0B20-D1D34A058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5C03-ED19-6787-6D5B-D1B815B7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D9176-5FF1-C8E6-DAB6-35B8EECF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16211-092F-C11A-4D75-00C16F95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38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E26C7-9FD5-585F-1AB0-695CDB55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A83AB-29D8-1300-0F2D-D90DE352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79EAC-77D5-C94C-BBB3-E32D96B1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36A4F-1F81-68FC-98E0-7D92AB10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A8485-021C-08CB-36DF-A51848D0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562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0BC7A-8282-4769-9A5F-1E04ECF6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58E07-D41D-6918-92CC-ECD9755F0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9EDBC-5D80-1D1D-F383-727F9094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C4A3A-EB14-202C-9E4D-9075F74A7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54A13-1A33-E962-F1D9-92456319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884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00D04-44CB-4DF3-3FC7-5267F7A9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5FF70-2E7B-A7C3-0648-EE53BACC9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1B231B-FD38-7B74-3BE6-CA8876407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FCEFF-22F3-8923-2806-D1018BE2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91A4F-3EF3-0CBA-BDB4-7C313597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C94BDF-FE0C-45D6-0B30-B89DA4D8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123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6E30-2B4A-AC3C-005A-0B8D7440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88D0E2-0A5A-D9B9-130E-0DE659FE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3CD20-BE40-9D0E-15C2-1F0DD5116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B8304E-CA5F-11E4-DF79-FE564D3D9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7617B-41C4-569B-B61B-098028DD1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B60A4-68C0-9ADD-4D6C-2E6A6DA4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F234F4-4872-8CD7-9AE9-09B4E52F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B7A197-BDB0-67D7-EFA3-009537C6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462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29D17-E95E-A0AD-0DE0-A634C68B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B923F9-ADDF-189A-1853-E4B1A95D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208D10-839C-24CE-882D-5ECFCB65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80F819-8094-BDA2-38D8-839ADC47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53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96FADB-6054-FFBC-9CF4-B9A7DA98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4E38A9-351E-0D7E-137E-901F17A9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C754B-DB3A-F728-9B17-762375E8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10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CEE57-0415-82D9-9851-1A2CE479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F2D97-D582-8AC5-4A7A-DAF036C2C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7A041-F8B0-FD0F-3EAB-E88BA6F44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F1444-C5F5-3443-6485-F6318C99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D61979-E1D2-40D1-9337-B7D39862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51534-3881-7B9E-6818-AD954C6C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70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BDC98-1BF0-E15E-1910-0F2AE4C6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477D07-C775-67EA-F14E-6C6984B24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EAAF5C-8001-F7E1-5F23-72BFD3E8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766E7A-BAC3-2DD3-92DD-248C33F0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8B3024-7061-7064-82A5-A915A879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A05BE-0C56-C35C-0E05-D926CB03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01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FF02DD-78B0-E8EA-F61D-3BE8F977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496ED-552A-0FC5-4F0A-1EB06171E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AFB7B-AC13-5EE8-E99A-A7E04E0C5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E0A0-8FD8-D54D-AE7B-386FDCD0CE51}" type="datetimeFigureOut">
              <a:rPr kumimoji="1" lang="ko-Kore-KR" altLang="en-US" smtClean="0"/>
              <a:t>2023. 3. 20.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8C859-DF16-C610-F3EF-B69577664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627AE-23E2-B09E-0F17-C0B1179F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FF9D7-5E96-3546-B03A-E23D213533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3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6984" y="1701800"/>
            <a:ext cx="2629583" cy="362128"/>
            <a:chOff x="1990476" y="2619702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2619702"/>
              <a:ext cx="3944374" cy="4761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820230-E05E-B110-4825-0C086A254FF9}"/>
              </a:ext>
            </a:extLst>
          </p:cNvPr>
          <p:cNvSpPr txBox="1"/>
          <p:nvPr/>
        </p:nvSpPr>
        <p:spPr>
          <a:xfrm>
            <a:off x="1326984" y="2134996"/>
            <a:ext cx="10487166" cy="769441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ko-KR" altLang="en-US" sz="2933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이동체 궤적과 공간에 대한 모니터링 시스템 개발</a:t>
            </a:r>
            <a:r>
              <a:rPr lang="en-US" altLang="ko-KR" sz="2933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933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</a:t>
            </a:r>
            <a:r>
              <a:rPr lang="ko-KR" altLang="en-US" sz="44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4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055EC-20A4-525C-1953-A384E5EE367E}"/>
              </a:ext>
            </a:extLst>
          </p:cNvPr>
          <p:cNvSpPr txBox="1"/>
          <p:nvPr/>
        </p:nvSpPr>
        <p:spPr>
          <a:xfrm>
            <a:off x="1603607" y="1732036"/>
            <a:ext cx="2815993" cy="55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종합설계프로젝트</a:t>
            </a:r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endParaRPr lang="en-US" altLang="ko-KR" sz="1067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67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CI/BI &lt; 회사소개 &lt; HOME">
            <a:extLst>
              <a:ext uri="{FF2B5EF4-FFF2-40B4-BE49-F238E27FC236}">
                <a16:creationId xmlns:a16="http://schemas.microsoft.com/office/drawing/2014/main" id="{7D329165-26BB-CD68-C2AD-570B9C04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390" y="1238617"/>
            <a:ext cx="2004068" cy="77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D16987-FE16-29C1-4B3D-5FF174A2D40A}"/>
              </a:ext>
            </a:extLst>
          </p:cNvPr>
          <p:cNvSpPr txBox="1"/>
          <p:nvPr/>
        </p:nvSpPr>
        <p:spPr>
          <a:xfrm>
            <a:off x="9226193" y="3620511"/>
            <a:ext cx="202526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SKT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김정석 매니저</a:t>
            </a:r>
            <a:endParaRPr lang="en-US" altLang="ko-KR" sz="11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18E7D-141C-6570-5EFE-D7DDA064ECD9}"/>
              </a:ext>
            </a:extLst>
          </p:cNvPr>
          <p:cNvSpPr txBox="1"/>
          <p:nvPr/>
        </p:nvSpPr>
        <p:spPr>
          <a:xfrm>
            <a:off x="8253323" y="4079528"/>
            <a:ext cx="309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심재헌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김태현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이상민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이한솔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A550F6-C210-D76D-6232-BB7F2D505CCE}"/>
              </a:ext>
            </a:extLst>
          </p:cNvPr>
          <p:cNvSpPr/>
          <p:nvPr/>
        </p:nvSpPr>
        <p:spPr>
          <a:xfrm>
            <a:off x="482885" y="1458434"/>
            <a:ext cx="11311848" cy="5014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B123FAE-2D55-AA8F-1B5B-C898E03CB568}"/>
              </a:ext>
            </a:extLst>
          </p:cNvPr>
          <p:cNvSpPr txBox="1"/>
          <p:nvPr/>
        </p:nvSpPr>
        <p:spPr>
          <a:xfrm>
            <a:off x="765460" y="702576"/>
            <a:ext cx="554002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ea typeface="배달의민족 주아" panose="02020603020101020101" pitchFamily="18" charset="-127"/>
              </a:rPr>
              <a:t>기존 항공기에서의 모니터링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UAM</a:t>
              </a:r>
              <a:endParaRPr lang="ko-KR" altLang="en-US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7912B030-3312-46A3-3978-4E458784BD65}"/>
              </a:ext>
            </a:extLst>
          </p:cNvPr>
          <p:cNvSpPr/>
          <p:nvPr/>
        </p:nvSpPr>
        <p:spPr>
          <a:xfrm>
            <a:off x="4702630" y="530373"/>
            <a:ext cx="2892650" cy="2894687"/>
          </a:xfrm>
          <a:prstGeom prst="ellipse">
            <a:avLst/>
          </a:prstGeom>
          <a:solidFill>
            <a:srgbClr val="4BBED9"/>
          </a:solidFill>
          <a:ln w="76200">
            <a:solidFill>
              <a:srgbClr val="4BB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사람에 의한 관제가 </a:t>
            </a:r>
            <a:r>
              <a:rPr lang="ko-KR" altLang="en-US" sz="4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가능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887270-D0F1-9C42-657C-6F7E95E8D69C}"/>
              </a:ext>
            </a:extLst>
          </p:cNvPr>
          <p:cNvSpPr/>
          <p:nvPr/>
        </p:nvSpPr>
        <p:spPr>
          <a:xfrm>
            <a:off x="6831476" y="3170036"/>
            <a:ext cx="2976074" cy="289468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3B7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낮은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밀집도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C8B7A3-DA0E-42C3-3896-74D439F3D0BA}"/>
              </a:ext>
            </a:extLst>
          </p:cNvPr>
          <p:cNvSpPr/>
          <p:nvPr/>
        </p:nvSpPr>
        <p:spPr>
          <a:xfrm>
            <a:off x="2384450" y="3170037"/>
            <a:ext cx="2976074" cy="2894687"/>
          </a:xfrm>
          <a:prstGeom prst="ellipse">
            <a:avLst/>
          </a:prstGeom>
          <a:solidFill>
            <a:srgbClr val="4F60AB"/>
          </a:solidFill>
          <a:ln w="76200">
            <a:solidFill>
              <a:srgbClr val="4F6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넓은 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항로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1306E-539E-745F-2A8E-B0DCDBE4C535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250A07-7447-152D-04EC-3A070853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1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586914" y="2112648"/>
            <a:ext cx="258922" cy="244845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B77CED-20D0-BAD0-91CF-091328F69D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1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34108" y="5923219"/>
            <a:ext cx="258673" cy="25867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B01D326-9DAC-F4D7-FA93-4367981AB801}"/>
              </a:ext>
            </a:extLst>
          </p:cNvPr>
          <p:cNvSpPr/>
          <p:nvPr/>
        </p:nvSpPr>
        <p:spPr>
          <a:xfrm>
            <a:off x="5537770" y="2044557"/>
            <a:ext cx="357211" cy="381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8C995C-F7B0-55D9-010C-48EAE3920030}"/>
              </a:ext>
            </a:extLst>
          </p:cNvPr>
          <p:cNvSpPr/>
          <p:nvPr/>
        </p:nvSpPr>
        <p:spPr>
          <a:xfrm>
            <a:off x="5894981" y="5856270"/>
            <a:ext cx="410499" cy="3686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833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 animBg="1"/>
      <p:bldP spid="28" grpId="1" animBg="1"/>
      <p:bldP spid="5" grpId="0" animBg="1"/>
      <p:bldP spid="5" grpId="1" animBg="1"/>
      <p:bldP spid="25" grpId="0" animBg="1"/>
      <p:bldP spid="25" grpId="1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193639"/>
            <a:ext cx="10856393" cy="752390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B123FAE-2D55-AA8F-1B5B-C898E03CB568}"/>
              </a:ext>
            </a:extLst>
          </p:cNvPr>
          <p:cNvSpPr txBox="1"/>
          <p:nvPr/>
        </p:nvSpPr>
        <p:spPr>
          <a:xfrm>
            <a:off x="765460" y="702576"/>
            <a:ext cx="369084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ea typeface="배달의민족 주아" panose="02020603020101020101" pitchFamily="18" charset="-127"/>
              </a:rPr>
              <a:t>하지만 </a:t>
            </a:r>
            <a:r>
              <a:rPr lang="en-US" altLang="ko-KR" sz="2667" b="1" dirty="0">
                <a:solidFill>
                  <a:srgbClr val="3B7DDD"/>
                </a:solidFill>
                <a:ea typeface="배달의민족 주아" panose="02020603020101020101" pitchFamily="18" charset="-127"/>
              </a:rPr>
              <a:t>UAM</a:t>
            </a:r>
            <a:r>
              <a:rPr lang="ko-KR" altLang="en-US" sz="2667" b="1" dirty="0">
                <a:solidFill>
                  <a:srgbClr val="3B7DDD"/>
                </a:solidFill>
                <a:ea typeface="배달의민족 주아" panose="02020603020101020101" pitchFamily="18" charset="-127"/>
              </a:rPr>
              <a:t>은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UAM</a:t>
              </a:r>
              <a:endParaRPr lang="ko-KR" altLang="en-US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D1306E-539E-745F-2A8E-B0DCDBE4C535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4EA8D4-40EB-D7F5-882D-64731B9AEF96}"/>
              </a:ext>
            </a:extLst>
          </p:cNvPr>
          <p:cNvSpPr/>
          <p:nvPr/>
        </p:nvSpPr>
        <p:spPr>
          <a:xfrm>
            <a:off x="4702630" y="530373"/>
            <a:ext cx="2892650" cy="2894687"/>
          </a:xfrm>
          <a:prstGeom prst="ellipse">
            <a:avLst/>
          </a:prstGeom>
          <a:solidFill>
            <a:srgbClr val="4BBED9"/>
          </a:solidFill>
          <a:ln w="76200">
            <a:solidFill>
              <a:srgbClr val="4BB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사람에 의한 관제가 </a:t>
            </a:r>
            <a:r>
              <a:rPr lang="ko-KR" altLang="en-US" sz="48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불가능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AC5003-BFF3-8907-15DB-111CA50CB139}"/>
              </a:ext>
            </a:extLst>
          </p:cNvPr>
          <p:cNvSpPr/>
          <p:nvPr/>
        </p:nvSpPr>
        <p:spPr>
          <a:xfrm>
            <a:off x="6831476" y="3170036"/>
            <a:ext cx="2976074" cy="289468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3B7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높은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밀집도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44B845-1F90-59B0-47F2-7848C20C352D}"/>
              </a:ext>
            </a:extLst>
          </p:cNvPr>
          <p:cNvSpPr/>
          <p:nvPr/>
        </p:nvSpPr>
        <p:spPr>
          <a:xfrm>
            <a:off x="2384450" y="3170037"/>
            <a:ext cx="2976074" cy="2894687"/>
          </a:xfrm>
          <a:prstGeom prst="ellipse">
            <a:avLst/>
          </a:prstGeom>
          <a:solidFill>
            <a:srgbClr val="4F60AB"/>
          </a:solidFill>
          <a:ln w="76200">
            <a:solidFill>
              <a:srgbClr val="4F6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좁은 </a:t>
            </a:r>
            <a:r>
              <a:rPr lang="ko-KR" altLang="en-US" sz="40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항로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1509A8-5589-7F7C-3C9E-CB0FE11EC4F1}"/>
              </a:ext>
            </a:extLst>
          </p:cNvPr>
          <p:cNvSpPr/>
          <p:nvPr/>
        </p:nvSpPr>
        <p:spPr>
          <a:xfrm>
            <a:off x="578564" y="1350553"/>
            <a:ext cx="11311848" cy="5014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0B18EB-B685-1CF3-9D6F-BAFB31B03C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1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7487" y="3000307"/>
            <a:ext cx="5014280" cy="5014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E5F564-C78C-5050-5272-F43A3A52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1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7118" y="1321537"/>
            <a:ext cx="4589523" cy="45895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7F9307-868E-D25B-F735-7B7E50D09A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1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925" y="166481"/>
            <a:ext cx="4806680" cy="48066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8C4A9F-B466-773E-24DF-BF3A810290D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1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043" y="2491767"/>
            <a:ext cx="5014280" cy="501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UAM</a:t>
              </a:r>
              <a:endParaRPr lang="ko-KR" altLang="en-US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383194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chemeClr val="accent1"/>
                </a:solidFill>
                <a:ea typeface="배달의민족 주아" panose="02020603020101020101" pitchFamily="18" charset="-127"/>
              </a:rPr>
              <a:t>UAM (Urban Air Mobility)</a:t>
            </a:r>
            <a:endParaRPr lang="ko-KR" altLang="en-US" sz="2667" b="1" dirty="0">
              <a:solidFill>
                <a:schemeClr val="accent1"/>
              </a:solidFill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E49AF235-8D91-BCC8-56E5-9FFCB92D834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5D2D603E-73E6-086B-4383-F7314AEE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FD2CDA-B77F-F514-D88E-A0EA594C2BC0}"/>
              </a:ext>
            </a:extLst>
          </p:cNvPr>
          <p:cNvSpPr txBox="1"/>
          <p:nvPr/>
        </p:nvSpPr>
        <p:spPr>
          <a:xfrm>
            <a:off x="5412957" y="3213674"/>
            <a:ext cx="6330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UAM </a:t>
            </a:r>
            <a:r>
              <a:rPr kumimoji="1" lang="ko-Kore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인프라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 중에 하나인</a:t>
            </a:r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</a:p>
          <a:p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 모니터링 시스템에 대해 새로운 정의</a:t>
            </a:r>
            <a:endParaRPr kumimoji="1" lang="ko-Kore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8AB921-AD7C-6AE0-3F10-E895FBD6E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" y="2162695"/>
            <a:ext cx="3472543" cy="3472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8B76CE-3215-0326-4407-0651479B66B6}"/>
              </a:ext>
            </a:extLst>
          </p:cNvPr>
          <p:cNvSpPr txBox="1"/>
          <p:nvPr/>
        </p:nvSpPr>
        <p:spPr>
          <a:xfrm>
            <a:off x="7927653" y="1661643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3B7DDD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목표</a:t>
            </a:r>
            <a:endParaRPr lang="en-US" altLang="ko-KR" sz="4400" b="1" dirty="0">
              <a:solidFill>
                <a:srgbClr val="3B7DDD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12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1"/>
            <a:ext cx="5474576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4" b="1" dirty="0">
                <a:solidFill>
                  <a:srgbClr val="3D80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334" b="1" dirty="0">
                <a:solidFill>
                  <a:srgbClr val="3D80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계획</a:t>
            </a:r>
            <a:endParaRPr lang="en-US" altLang="ko-KR" sz="4000" dirty="0">
              <a:solidFill>
                <a:srgbClr val="3D80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2347074" y="2819400"/>
            <a:ext cx="2331087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11" indent="-228611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일정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11" indent="-228611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분담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51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프로젝트 계획</a:t>
              </a:r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39DAAC8-8802-7F68-2379-62D532C0F7A9}"/>
              </a:ext>
            </a:extLst>
          </p:cNvPr>
          <p:cNvSpPr txBox="1"/>
          <p:nvPr/>
        </p:nvSpPr>
        <p:spPr>
          <a:xfrm>
            <a:off x="765600" y="703176"/>
            <a:ext cx="235352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F0AB8-A620-516A-6E78-64F07FF40B7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613B5386-9A65-3986-0F85-063A1E6D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111162"/>
              </p:ext>
            </p:extLst>
          </p:nvPr>
        </p:nvGraphicFramePr>
        <p:xfrm>
          <a:off x="757043" y="1216289"/>
          <a:ext cx="10495475" cy="499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8733">
                  <a:extLst>
                    <a:ext uri="{9D8B030D-6E8A-4147-A177-3AD203B41FA5}">
                      <a16:colId xmlns:a16="http://schemas.microsoft.com/office/drawing/2014/main" val="730980944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1825099587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1780993074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1273899128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1994010425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2638509707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824859072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3352589159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1736467281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2088828855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3823048909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3913418700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932737186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1036949901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4260278672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888992067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1585244479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4019891591"/>
                    </a:ext>
                  </a:extLst>
                </a:gridCol>
                <a:gridCol w="419819">
                  <a:extLst>
                    <a:ext uri="{9D8B030D-6E8A-4147-A177-3AD203B41FA5}">
                      <a16:colId xmlns:a16="http://schemas.microsoft.com/office/drawing/2014/main" val="954264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3</a:t>
                      </a:r>
                      <a:r>
                        <a:rPr lang="ko-KR" altLang="en-US" sz="1800" dirty="0"/>
                        <a:t>월</a:t>
                      </a:r>
                      <a:endParaRPr lang="ko-Kore-KR" altLang="en-US" sz="1800" dirty="0"/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4</a:t>
                      </a:r>
                      <a:r>
                        <a:rPr lang="ko-KR" altLang="en-US" sz="1800" dirty="0"/>
                        <a:t>월</a:t>
                      </a:r>
                      <a:endParaRPr lang="ko-Kore-KR" altLang="en-US" sz="1800" dirty="0"/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5</a:t>
                      </a:r>
                      <a:r>
                        <a:rPr lang="ko-KR" altLang="en-US" sz="1800" dirty="0"/>
                        <a:t>월</a:t>
                      </a:r>
                      <a:endParaRPr lang="ko-Kore-KR" altLang="en-US" sz="1800" dirty="0"/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월</a:t>
                      </a:r>
                      <a:endParaRPr lang="ko-Kore-KR" altLang="en-US" sz="1800" dirty="0"/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526801"/>
                  </a:ext>
                </a:extLst>
              </a:tr>
              <a:tr h="478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ore-KR" altLang="en-US" sz="1200" b="1" dirty="0"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및 과제 파악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Kick-Off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87651911"/>
                  </a:ext>
                </a:extLst>
              </a:tr>
              <a:tr h="6167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ore-KR" altLang="en-US" sz="1200" b="1" dirty="0">
                          <a:latin typeface="+mn-ea"/>
                          <a:ea typeface="+mn-ea"/>
                        </a:rPr>
                        <a:t>협업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방법 선정 및 툴 세팅</a:t>
                      </a:r>
                      <a:br>
                        <a:rPr lang="en-US" altLang="ko-KR" sz="1200" b="1" dirty="0">
                          <a:latin typeface="+mn-ea"/>
                          <a:ea typeface="+mn-ea"/>
                        </a:rPr>
                      </a:b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회의 일정 조율 및 방법 선정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79667356"/>
                  </a:ext>
                </a:extLst>
              </a:tr>
              <a:tr h="7653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ore-KR" altLang="en-US" sz="1200" b="1" dirty="0"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목표 구체화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시각화 포맷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툴 선정</a:t>
                      </a:r>
                      <a:br>
                        <a:rPr lang="en-US" altLang="ko-KR" sz="1200" dirty="0">
                          <a:latin typeface="+mn-ea"/>
                          <a:ea typeface="+mn-ea"/>
                        </a:rPr>
                      </a:b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시스템 아키텍처 구조도 생성</a:t>
                      </a:r>
                      <a:endParaRPr lang="ko-Kore-KR" altLang="en-US" sz="1200" dirty="0">
                        <a:latin typeface="+mn-ea"/>
                        <a:ea typeface="+mn-ea"/>
                      </a:endParaRPr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4011965"/>
                  </a:ext>
                </a:extLst>
              </a:tr>
              <a:tr h="745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시스템 기획 및 설계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프로젝트 개발 세팅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프로젝트 사용 툴 체득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C6D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AC6D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12983344"/>
                  </a:ext>
                </a:extLst>
              </a:tr>
              <a:tr h="478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시스템 개발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030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9482683"/>
                  </a:ext>
                </a:extLst>
              </a:tr>
              <a:tr h="478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논문 작성 및 제출 준비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발표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8072596"/>
                  </a:ext>
                </a:extLst>
              </a:tr>
              <a:tr h="478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ore-KR" altLang="en-US" sz="1200" b="1" dirty="0">
                          <a:latin typeface="+mn-ea"/>
                          <a:ea typeface="+mn-ea"/>
                        </a:rPr>
                        <a:t>기술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문서 정리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solidFill>
                      <a:srgbClr val="75A4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/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88391066"/>
                  </a:ext>
                </a:extLst>
              </a:tr>
              <a:tr h="478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ore-KR" altLang="en-US" sz="1200" b="1" dirty="0">
                          <a:latin typeface="+mn-ea"/>
                          <a:ea typeface="+mn-ea"/>
                        </a:rPr>
                        <a:t>최종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결과 보고서 작성</a:t>
                      </a:r>
                      <a:endParaRPr lang="ko-Kore-KR" altLang="en-US" sz="1200" b="1" dirty="0">
                        <a:latin typeface="+mn-ea"/>
                        <a:ea typeface="+mn-ea"/>
                      </a:endParaRPr>
                    </a:p>
                  </a:txBody>
                  <a:tcPr marL="118074" marR="118074" marT="59037" marB="590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6D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6D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6D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2300" dirty="0"/>
                    </a:p>
                  </a:txBody>
                  <a:tcPr marL="118074" marR="118074" marT="59037" marB="590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137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09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03</a:t>
              </a:r>
              <a:endParaRPr lang="ko-KR" altLang="en-US" sz="2133" dirty="0">
                <a:solidFill>
                  <a:srgbClr val="3B7DDD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프로젝트 계획</a:t>
              </a:r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39DAAC8-8802-7F68-2379-62D532C0F7A9}"/>
              </a:ext>
            </a:extLst>
          </p:cNvPr>
          <p:cNvSpPr txBox="1"/>
          <p:nvPr/>
        </p:nvSpPr>
        <p:spPr>
          <a:xfrm>
            <a:off x="765600" y="703176"/>
            <a:ext cx="235352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팀원 역할분담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F0AB8-A620-516A-6E78-64F07FF40B7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97BB8DF-F11C-3320-0674-C6E98E3B03F4}"/>
              </a:ext>
            </a:extLst>
          </p:cNvPr>
          <p:cNvSpPr/>
          <p:nvPr/>
        </p:nvSpPr>
        <p:spPr>
          <a:xfrm>
            <a:off x="601861" y="4193020"/>
            <a:ext cx="2386731" cy="146090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38100">
            <a:solidFill>
              <a:srgbClr val="75A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팀장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프론트엔드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개발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03760A8-4EFD-71E9-5277-9DD43DE6005F}"/>
              </a:ext>
            </a:extLst>
          </p:cNvPr>
          <p:cNvSpPr/>
          <p:nvPr/>
        </p:nvSpPr>
        <p:spPr>
          <a:xfrm>
            <a:off x="408151" y="3934602"/>
            <a:ext cx="1242391" cy="516834"/>
          </a:xfrm>
          <a:prstGeom prst="roundRect">
            <a:avLst/>
          </a:prstGeom>
          <a:solidFill>
            <a:srgbClr val="303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+mn-ea"/>
              </a:rPr>
              <a:t>심재헌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8D612C1-437B-3499-17C5-364B6624F802}"/>
              </a:ext>
            </a:extLst>
          </p:cNvPr>
          <p:cNvSpPr/>
          <p:nvPr/>
        </p:nvSpPr>
        <p:spPr>
          <a:xfrm>
            <a:off x="3547156" y="4187182"/>
            <a:ext cx="2386731" cy="146090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38100">
            <a:solidFill>
              <a:srgbClr val="75A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처리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회의록</a:t>
            </a:r>
            <a:r>
              <a:rPr kumimoji="1"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문서 관리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3BDAB67-7B1D-D8B2-B93A-45BB2150C5D9}"/>
              </a:ext>
            </a:extLst>
          </p:cNvPr>
          <p:cNvSpPr/>
          <p:nvPr/>
        </p:nvSpPr>
        <p:spPr>
          <a:xfrm>
            <a:off x="3353446" y="3928764"/>
            <a:ext cx="1242391" cy="516834"/>
          </a:xfrm>
          <a:prstGeom prst="roundRect">
            <a:avLst/>
          </a:prstGeom>
          <a:solidFill>
            <a:srgbClr val="303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+mn-ea"/>
              </a:rPr>
              <a:t>김태현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B428C3D-4464-7526-15BF-A6CD481DDE41}"/>
              </a:ext>
            </a:extLst>
          </p:cNvPr>
          <p:cNvSpPr/>
          <p:nvPr/>
        </p:nvSpPr>
        <p:spPr>
          <a:xfrm>
            <a:off x="6492451" y="4187182"/>
            <a:ext cx="2386731" cy="146090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38100">
            <a:solidFill>
              <a:srgbClr val="75A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백엔드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개발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80A27A2-5B40-29AC-6109-42F5C9A8CD3B}"/>
              </a:ext>
            </a:extLst>
          </p:cNvPr>
          <p:cNvSpPr/>
          <p:nvPr/>
        </p:nvSpPr>
        <p:spPr>
          <a:xfrm>
            <a:off x="6298741" y="3928764"/>
            <a:ext cx="1242391" cy="516834"/>
          </a:xfrm>
          <a:prstGeom prst="roundRect">
            <a:avLst/>
          </a:prstGeom>
          <a:solidFill>
            <a:srgbClr val="303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+mn-ea"/>
              </a:rPr>
              <a:t>이한솔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8ABE4F-60E7-A798-CB0D-F60E1CC8A2BD}"/>
              </a:ext>
            </a:extLst>
          </p:cNvPr>
          <p:cNvSpPr/>
          <p:nvPr/>
        </p:nvSpPr>
        <p:spPr>
          <a:xfrm>
            <a:off x="9437746" y="4226937"/>
            <a:ext cx="2386731" cy="146090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38100">
            <a:solidFill>
              <a:srgbClr val="75A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백엔드</a:t>
            </a:r>
            <a:r>
              <a:rPr kumimoji="1"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개발</a:t>
            </a:r>
            <a:endParaRPr kumimoji="1"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B39A0F6F-8A82-E153-A4EF-6865E5EAEF4F}"/>
              </a:ext>
            </a:extLst>
          </p:cNvPr>
          <p:cNvSpPr/>
          <p:nvPr/>
        </p:nvSpPr>
        <p:spPr>
          <a:xfrm>
            <a:off x="9244036" y="3968519"/>
            <a:ext cx="1242391" cy="516834"/>
          </a:xfrm>
          <a:prstGeom prst="roundRect">
            <a:avLst/>
          </a:prstGeom>
          <a:solidFill>
            <a:srgbClr val="303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+mn-ea"/>
              </a:rPr>
              <a:t>이상민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4ED4F8-D83A-2A19-899E-58E7D3DFF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047" y="1464927"/>
            <a:ext cx="1882128" cy="24144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7C05E4-34A7-6D4D-12AC-083357C65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41" y="1411510"/>
            <a:ext cx="2454751" cy="2454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FFEEB9-F779-A33F-2062-8776949D5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803" y="1496024"/>
            <a:ext cx="1799435" cy="2303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31BD79-7BD9-EC75-BE9A-7BDDCB6E7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4331" y="1464927"/>
            <a:ext cx="1799434" cy="23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2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998F63-9948-0CD8-A599-E28718F5D1C5}"/>
              </a:ext>
            </a:extLst>
          </p:cNvPr>
          <p:cNvSpPr txBox="1"/>
          <p:nvPr/>
        </p:nvSpPr>
        <p:spPr>
          <a:xfrm>
            <a:off x="1332624" y="1854201"/>
            <a:ext cx="7835799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4" b="1" dirty="0">
                <a:solidFill>
                  <a:srgbClr val="3D80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5334" b="1" dirty="0">
                <a:solidFill>
                  <a:srgbClr val="3D80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산출 및 기대효과</a:t>
            </a:r>
            <a:endParaRPr lang="en-US" altLang="ko-KR" sz="4000" dirty="0">
              <a:solidFill>
                <a:srgbClr val="3D80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694AB-836C-E192-B610-407634416A40}"/>
              </a:ext>
            </a:extLst>
          </p:cNvPr>
          <p:cNvSpPr txBox="1"/>
          <p:nvPr/>
        </p:nvSpPr>
        <p:spPr>
          <a:xfrm>
            <a:off x="2336800" y="2819400"/>
            <a:ext cx="3323346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11" indent="-228611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목표 산출물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11" indent="-228611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88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2757791" cy="420564"/>
            <a:chOff x="2900790" y="495227"/>
            <a:chExt cx="4136685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3" y="600987"/>
              <a:ext cx="341019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예상 산출 및 기대효과</a:t>
              </a:r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39DAAC8-8802-7F68-2379-62D532C0F7A9}"/>
              </a:ext>
            </a:extLst>
          </p:cNvPr>
          <p:cNvSpPr txBox="1"/>
          <p:nvPr/>
        </p:nvSpPr>
        <p:spPr>
          <a:xfrm>
            <a:off x="765600" y="703176"/>
            <a:ext cx="50257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</a:t>
            </a:r>
            <a:r>
              <a:rPr lang="en-US" altLang="ko-KR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산출물 </a:t>
            </a:r>
            <a:r>
              <a:rPr lang="en-US" altLang="ko-KR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결과물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F0AB8-A620-516A-6E78-64F07FF40B7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0566163-CF5B-00C1-27EB-C03ED6B71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33" y="1358213"/>
            <a:ext cx="4126682" cy="485874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925DD68-E59C-BDB3-9BD2-AAA8085AE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301" y="1305610"/>
            <a:ext cx="5143579" cy="3962971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7418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2757791" cy="420564"/>
            <a:chOff x="2900790" y="495227"/>
            <a:chExt cx="4136685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3" y="600987"/>
              <a:ext cx="341019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예상 산출 및 기대효과</a:t>
              </a:r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39DAAC8-8802-7F68-2379-62D532C0F7A9}"/>
              </a:ext>
            </a:extLst>
          </p:cNvPr>
          <p:cNvSpPr txBox="1"/>
          <p:nvPr/>
        </p:nvSpPr>
        <p:spPr>
          <a:xfrm>
            <a:off x="765600" y="703176"/>
            <a:ext cx="50257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</a:t>
            </a:r>
            <a:r>
              <a:rPr lang="en-US" altLang="ko-KR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산출물 </a:t>
            </a:r>
            <a:r>
              <a:rPr lang="en-US" altLang="ko-KR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결과물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F0AB8-A620-516A-6E78-64F07FF40B7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C7C0308D-BE15-2A95-67CA-B0F2CEAA2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97" y="1721825"/>
            <a:ext cx="4338595" cy="3848400"/>
          </a:xfrm>
          <a:prstGeom prst="rect">
            <a:avLst/>
          </a:prstGeom>
        </p:spPr>
      </p:pic>
      <p:pic>
        <p:nvPicPr>
          <p:cNvPr id="12" name="그림 11" descr="텍스트, 지도, 하늘이(가) 표시된 사진&#10;&#10;자동 생성된 설명">
            <a:extLst>
              <a:ext uri="{FF2B5EF4-FFF2-40B4-BE49-F238E27FC236}">
                <a16:creationId xmlns:a16="http://schemas.microsoft.com/office/drawing/2014/main" id="{FAE5D3FC-27C1-3F6F-C4BC-F741EA0D3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518" y="3066494"/>
            <a:ext cx="6752071" cy="2955283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D0A74055-8956-14E0-3767-C7A341CB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825" y="1401118"/>
            <a:ext cx="3431848" cy="2822311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724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2757791" cy="420564"/>
            <a:chOff x="2900790" y="495227"/>
            <a:chExt cx="4136685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3" y="600987"/>
              <a:ext cx="341019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예상 산출 및 기대효과</a:t>
              </a:r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39DAAC8-8802-7F68-2379-62D532C0F7A9}"/>
              </a:ext>
            </a:extLst>
          </p:cNvPr>
          <p:cNvSpPr txBox="1"/>
          <p:nvPr/>
        </p:nvSpPr>
        <p:spPr>
          <a:xfrm>
            <a:off x="765600" y="703176"/>
            <a:ext cx="456407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 산출물 </a:t>
            </a:r>
            <a:r>
              <a:rPr lang="en-US" altLang="ko-KR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논문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F0AB8-A620-516A-6E78-64F07FF40B7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F39F84-E986-EA4B-A40F-69D33F5E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32352"/>
            <a:ext cx="7772400" cy="4605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B444F-FAC7-33D4-86D3-4C3896B754EF}"/>
              </a:ext>
            </a:extLst>
          </p:cNvPr>
          <p:cNvSpPr txBox="1"/>
          <p:nvPr/>
        </p:nvSpPr>
        <p:spPr>
          <a:xfrm>
            <a:off x="2868721" y="1419092"/>
            <a:ext cx="627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한국지능정보시스템 학회 춘계 학술대회 참가를 목표</a:t>
            </a:r>
          </a:p>
        </p:txBody>
      </p:sp>
    </p:spTree>
    <p:extLst>
      <p:ext uri="{BB962C8B-B14F-4D97-AF65-F5344CB8AC3E}">
        <p14:creationId xmlns:p14="http://schemas.microsoft.com/office/powerpoint/2010/main" val="380944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042" y="0"/>
            <a:ext cx="10856393" cy="1816227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7757" y="2997469"/>
            <a:ext cx="3087222" cy="9151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6F28E-3163-6998-3DA1-E743A2A39D81}"/>
              </a:ext>
            </a:extLst>
          </p:cNvPr>
          <p:cNvSpPr txBox="1"/>
          <p:nvPr/>
        </p:nvSpPr>
        <p:spPr>
          <a:xfrm>
            <a:off x="453695" y="4651921"/>
            <a:ext cx="2466576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01.</a:t>
            </a:r>
            <a:r>
              <a:rPr lang="ko-KR" altLang="en-US" sz="2133" dirty="0">
                <a:solidFill>
                  <a:srgbClr val="3D80E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프로젝트 소개</a:t>
            </a:r>
            <a:endParaRPr lang="en-US" altLang="ko-KR" sz="1333" dirty="0">
              <a:solidFill>
                <a:srgbClr val="3D80E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1085D-D66F-EE09-BEC4-50132673506D}"/>
              </a:ext>
            </a:extLst>
          </p:cNvPr>
          <p:cNvSpPr txBox="1"/>
          <p:nvPr/>
        </p:nvSpPr>
        <p:spPr>
          <a:xfrm>
            <a:off x="2981120" y="4661374"/>
            <a:ext cx="14517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02. UAM</a:t>
            </a:r>
            <a:endParaRPr lang="en-US" altLang="ko-KR" sz="1333" dirty="0">
              <a:solidFill>
                <a:srgbClr val="3D80E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AB06E-DB03-8D3A-DA56-1FB03C57D806}"/>
              </a:ext>
            </a:extLst>
          </p:cNvPr>
          <p:cNvSpPr txBox="1"/>
          <p:nvPr/>
        </p:nvSpPr>
        <p:spPr>
          <a:xfrm>
            <a:off x="7193316" y="4651921"/>
            <a:ext cx="3133014" cy="4205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04. </a:t>
            </a:r>
            <a:r>
              <a:rPr lang="ko-KR" altLang="en-US" sz="2133" dirty="0">
                <a:solidFill>
                  <a:srgbClr val="3D80E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예상 산출 및 기대효과</a:t>
            </a:r>
            <a:endParaRPr lang="en-US" altLang="ko-KR" sz="2133" dirty="0">
              <a:solidFill>
                <a:srgbClr val="3D80E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5F053-3F0B-5009-4BA2-08F15E68171B}"/>
              </a:ext>
            </a:extLst>
          </p:cNvPr>
          <p:cNvSpPr txBox="1"/>
          <p:nvPr/>
        </p:nvSpPr>
        <p:spPr>
          <a:xfrm>
            <a:off x="4716882" y="4661374"/>
            <a:ext cx="25002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03. </a:t>
            </a:r>
            <a:r>
              <a:rPr lang="ko-KR" altLang="en-US" sz="2133" dirty="0">
                <a:solidFill>
                  <a:srgbClr val="3D80E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계획</a:t>
            </a:r>
            <a:endParaRPr lang="en-US" altLang="ko-KR" sz="1333" dirty="0">
              <a:solidFill>
                <a:srgbClr val="3D80E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5D0AB-737D-7AA3-9A4E-FF4FCAB741B2}"/>
              </a:ext>
            </a:extLst>
          </p:cNvPr>
          <p:cNvSpPr txBox="1"/>
          <p:nvPr/>
        </p:nvSpPr>
        <p:spPr>
          <a:xfrm>
            <a:off x="10405842" y="4661374"/>
            <a:ext cx="14517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3D80E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05. </a:t>
            </a:r>
            <a:r>
              <a:rPr lang="ko-KR" altLang="en-US" sz="2133" dirty="0">
                <a:solidFill>
                  <a:srgbClr val="3D80E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협업</a:t>
            </a:r>
            <a:endParaRPr lang="en-US" altLang="ko-KR" sz="1333" dirty="0">
              <a:solidFill>
                <a:srgbClr val="3D80E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2757791" cy="420564"/>
            <a:chOff x="2900790" y="495227"/>
            <a:chExt cx="4136685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3" y="600987"/>
              <a:ext cx="341019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예상 산출 및 기대효과</a:t>
              </a:r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39DAAC8-8802-7F68-2379-62D532C0F7A9}"/>
              </a:ext>
            </a:extLst>
          </p:cNvPr>
          <p:cNvSpPr txBox="1"/>
          <p:nvPr/>
        </p:nvSpPr>
        <p:spPr>
          <a:xfrm>
            <a:off x="765600" y="703176"/>
            <a:ext cx="36199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 산출물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F0AB8-A620-516A-6E78-64F07FF40B7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B444F-FAC7-33D4-86D3-4C3896B754EF}"/>
              </a:ext>
            </a:extLst>
          </p:cNvPr>
          <p:cNvSpPr txBox="1"/>
          <p:nvPr/>
        </p:nvSpPr>
        <p:spPr>
          <a:xfrm>
            <a:off x="1949672" y="3208787"/>
            <a:ext cx="829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모니터링 시스템에 대한 기술문서 작성 목표</a:t>
            </a:r>
          </a:p>
        </p:txBody>
      </p:sp>
    </p:spTree>
    <p:extLst>
      <p:ext uri="{BB962C8B-B14F-4D97-AF65-F5344CB8AC3E}">
        <p14:creationId xmlns:p14="http://schemas.microsoft.com/office/powerpoint/2010/main" val="1795487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2757791" cy="420564"/>
            <a:chOff x="2900790" y="495227"/>
            <a:chExt cx="4136685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04</a:t>
              </a:r>
              <a:endParaRPr lang="ko-KR" altLang="en-US" sz="2133" dirty="0">
                <a:solidFill>
                  <a:srgbClr val="3B7DDD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3" y="600987"/>
              <a:ext cx="341019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예상 산출 및 기대효과</a:t>
              </a:r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39DAAC8-8802-7F68-2379-62D532C0F7A9}"/>
              </a:ext>
            </a:extLst>
          </p:cNvPr>
          <p:cNvSpPr txBox="1"/>
          <p:nvPr/>
        </p:nvSpPr>
        <p:spPr>
          <a:xfrm>
            <a:off x="765600" y="703176"/>
            <a:ext cx="167065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F0AB8-A620-516A-6E78-64F07FF40B7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FF55A-6A2D-D00F-A6D4-B3D1758BB9F6}"/>
              </a:ext>
            </a:extLst>
          </p:cNvPr>
          <p:cNvSpPr txBox="1"/>
          <p:nvPr/>
        </p:nvSpPr>
        <p:spPr>
          <a:xfrm>
            <a:off x="2689206" y="1638221"/>
            <a:ext cx="604203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사용자는 복잡한 항공 비정형 데이터에서 원하는 데이터를</a:t>
            </a:r>
            <a:br>
              <a:rPr lang="en-US" altLang="ko-KR" b="1" dirty="0"/>
            </a:br>
            <a:r>
              <a:rPr lang="ko-KR" altLang="en-US" b="1" dirty="0" err="1"/>
              <a:t>시각화하여</a:t>
            </a:r>
            <a:r>
              <a:rPr lang="ko-KR" altLang="en-US" b="1" dirty="0"/>
              <a:t> 간편하게 확인할 수 있습니다</a:t>
            </a:r>
            <a:r>
              <a:rPr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1BCDBF-D3C0-DA23-1DD3-9C51AAB7B2DA}"/>
              </a:ext>
            </a:extLst>
          </p:cNvPr>
          <p:cNvSpPr txBox="1"/>
          <p:nvPr/>
        </p:nvSpPr>
        <p:spPr>
          <a:xfrm>
            <a:off x="4730873" y="3185248"/>
            <a:ext cx="5123517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/>
              <a:t>평면적인 데이터를 기반으로 체계적인 지식으로</a:t>
            </a:r>
            <a:endParaRPr lang="en-US" altLang="ko-KR" b="1" dirty="0"/>
          </a:p>
          <a:p>
            <a:pPr algn="r">
              <a:lnSpc>
                <a:spcPct val="150000"/>
              </a:lnSpc>
            </a:pPr>
            <a:r>
              <a:rPr lang="ko-KR" altLang="en-US" b="1" dirty="0" err="1"/>
              <a:t>구조화하는</a:t>
            </a:r>
            <a:r>
              <a:rPr lang="ko-KR" altLang="en-US" b="1" dirty="0"/>
              <a:t> 방안을 연구하여 응용할 수 있습니다</a:t>
            </a:r>
            <a:r>
              <a:rPr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F5C32-AC8D-9DEA-2FBF-3C277CDE83F9}"/>
              </a:ext>
            </a:extLst>
          </p:cNvPr>
          <p:cNvSpPr txBox="1"/>
          <p:nvPr/>
        </p:nvSpPr>
        <p:spPr>
          <a:xfrm>
            <a:off x="2689206" y="4674777"/>
            <a:ext cx="5870518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자율주행</a:t>
            </a:r>
            <a:r>
              <a:rPr lang="en-US" altLang="ko-KR" b="1" dirty="0"/>
              <a:t>, </a:t>
            </a:r>
            <a:r>
              <a:rPr lang="ko-KR" altLang="en-US" b="1" dirty="0"/>
              <a:t>도심항공 </a:t>
            </a:r>
            <a:r>
              <a:rPr lang="ko-KR" altLang="en-US" b="1" dirty="0" err="1"/>
              <a:t>모빌리티</a:t>
            </a:r>
            <a:r>
              <a:rPr lang="ko-KR" altLang="en-US" b="1" dirty="0"/>
              <a:t> 등의 산업에서 필요로 하는</a:t>
            </a:r>
            <a:br>
              <a:rPr lang="en-US" altLang="ko-KR" b="1" dirty="0"/>
            </a:br>
            <a:r>
              <a:rPr lang="ko-KR" altLang="en-US" b="1" dirty="0"/>
              <a:t>위치 기반 서비스에 대한 이해를 도울 수 있습니다</a:t>
            </a:r>
            <a:r>
              <a:rPr lang="en-US" altLang="ko-KR" b="1" dirty="0"/>
              <a:t>.</a:t>
            </a:r>
            <a:endParaRPr kumimoji="1" lang="ko-Kore-KR" altLang="en-US" b="1" dirty="0"/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D6C37E1C-DF72-975C-E8AE-5CC40DAC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3" y="1398564"/>
            <a:ext cx="2273463" cy="24354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FAF92B0-2494-3B5E-BD8C-E109C3685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245" y="2657771"/>
            <a:ext cx="2065198" cy="192420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5BC9459-80D6-A09E-671A-E9D4B1526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96" y="4139691"/>
            <a:ext cx="1900058" cy="2000946"/>
          </a:xfrm>
          <a:prstGeom prst="rect">
            <a:avLst/>
          </a:prstGeom>
        </p:spPr>
      </p:pic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2676B7A1-B14A-03EF-0CD9-4B3038907487}"/>
              </a:ext>
            </a:extLst>
          </p:cNvPr>
          <p:cNvCxnSpPr/>
          <p:nvPr/>
        </p:nvCxnSpPr>
        <p:spPr>
          <a:xfrm>
            <a:off x="2753140" y="2598137"/>
            <a:ext cx="5908532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E0D9DC6-C4D7-1643-988F-7A6BDF9DC435}"/>
              </a:ext>
            </a:extLst>
          </p:cNvPr>
          <p:cNvCxnSpPr/>
          <p:nvPr/>
        </p:nvCxnSpPr>
        <p:spPr>
          <a:xfrm>
            <a:off x="2753140" y="5672642"/>
            <a:ext cx="5908532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40DE5709-7FA8-D74F-1EC6-D7E173D0E739}"/>
              </a:ext>
            </a:extLst>
          </p:cNvPr>
          <p:cNvCxnSpPr>
            <a:cxnSpLocks/>
          </p:cNvCxnSpPr>
          <p:nvPr/>
        </p:nvCxnSpPr>
        <p:spPr>
          <a:xfrm>
            <a:off x="4730873" y="4140403"/>
            <a:ext cx="5123517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821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998F63-9948-0CD8-A599-E28718F5D1C5}"/>
              </a:ext>
            </a:extLst>
          </p:cNvPr>
          <p:cNvSpPr txBox="1"/>
          <p:nvPr/>
        </p:nvSpPr>
        <p:spPr>
          <a:xfrm>
            <a:off x="1332624" y="1854201"/>
            <a:ext cx="4943982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4" b="1" dirty="0">
                <a:solidFill>
                  <a:srgbClr val="3D80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5334" b="1" dirty="0">
                <a:solidFill>
                  <a:srgbClr val="3D80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및 회의</a:t>
            </a:r>
            <a:endParaRPr lang="en-US" altLang="ko-KR" sz="4000" dirty="0">
              <a:solidFill>
                <a:srgbClr val="3D80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694AB-836C-E192-B610-407634416A40}"/>
              </a:ext>
            </a:extLst>
          </p:cNvPr>
          <p:cNvSpPr txBox="1"/>
          <p:nvPr/>
        </p:nvSpPr>
        <p:spPr>
          <a:xfrm>
            <a:off x="2336800" y="2819400"/>
            <a:ext cx="1031051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11" indent="-228611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11" indent="-228611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64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FBFC4-907D-61AB-86D0-655AFA9694D3}"/>
              </a:ext>
            </a:extLst>
          </p:cNvPr>
          <p:cNvSpPr txBox="1"/>
          <p:nvPr/>
        </p:nvSpPr>
        <p:spPr>
          <a:xfrm>
            <a:off x="578564" y="664020"/>
            <a:ext cx="532786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8AFEE1-C31D-FC22-F12F-DAE6C427C698}"/>
              </a:ext>
            </a:extLst>
          </p:cNvPr>
          <p:cNvGrpSpPr/>
          <p:nvPr/>
        </p:nvGrpSpPr>
        <p:grpSpPr>
          <a:xfrm>
            <a:off x="283583" y="256266"/>
            <a:ext cx="2886999" cy="420564"/>
            <a:chOff x="2900790" y="495227"/>
            <a:chExt cx="4330498" cy="630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90EEA-5B8D-91DF-8BC6-6E8D61EC26A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73510-E1CA-272F-94BC-2CD27E5CCE07}"/>
                </a:ext>
              </a:extLst>
            </p:cNvPr>
            <p:cNvSpPr txBox="1"/>
            <p:nvPr/>
          </p:nvSpPr>
          <p:spPr>
            <a:xfrm>
              <a:off x="3627282" y="600987"/>
              <a:ext cx="3604006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협업 및 프로젝트 진행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357A22-8877-2B35-770A-37AF180B560F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6" name="Picture 2" descr="온라인에서 팀의 업무, 프로젝트, 작업 관리하기 • Asana">
            <a:extLst>
              <a:ext uri="{FF2B5EF4-FFF2-40B4-BE49-F238E27FC236}">
                <a16:creationId xmlns:a16="http://schemas.microsoft.com/office/drawing/2014/main" id="{C5C795C2-09F4-7812-6E7D-7C2D9D011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06" y="1149189"/>
            <a:ext cx="2525708" cy="25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iscord Logo PNG Vector (AI) Free Download">
            <a:extLst>
              <a:ext uri="{FF2B5EF4-FFF2-40B4-BE49-F238E27FC236}">
                <a16:creationId xmlns:a16="http://schemas.microsoft.com/office/drawing/2014/main" id="{F92D2C5C-5E6B-1447-6BBD-23CBFA709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30" y="1639937"/>
            <a:ext cx="2222802" cy="144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BA864BD-34DF-8C02-4D48-E35ECB22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77" y="3964338"/>
            <a:ext cx="1557126" cy="155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C9ACADE-AAA7-3E54-951F-73AC4596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981" y="3939299"/>
            <a:ext cx="15113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95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FBFC4-907D-61AB-86D0-655AFA9694D3}"/>
              </a:ext>
            </a:extLst>
          </p:cNvPr>
          <p:cNvSpPr txBox="1"/>
          <p:nvPr/>
        </p:nvSpPr>
        <p:spPr>
          <a:xfrm>
            <a:off x="578564" y="664020"/>
            <a:ext cx="532786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</a:t>
            </a:r>
            <a:r>
              <a:rPr lang="en-US" altLang="ko-KR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아사나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8AFEE1-C31D-FC22-F12F-DAE6C427C698}"/>
              </a:ext>
            </a:extLst>
          </p:cNvPr>
          <p:cNvGrpSpPr/>
          <p:nvPr/>
        </p:nvGrpSpPr>
        <p:grpSpPr>
          <a:xfrm>
            <a:off x="283583" y="256266"/>
            <a:ext cx="2886999" cy="420564"/>
            <a:chOff x="2900790" y="495227"/>
            <a:chExt cx="4330498" cy="630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90EEA-5B8D-91DF-8BC6-6E8D61EC26A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73510-E1CA-272F-94BC-2CD27E5CCE07}"/>
                </a:ext>
              </a:extLst>
            </p:cNvPr>
            <p:cNvSpPr txBox="1"/>
            <p:nvPr/>
          </p:nvSpPr>
          <p:spPr>
            <a:xfrm>
              <a:off x="3627282" y="600987"/>
              <a:ext cx="3604006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협업 및 프로젝트 진행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357A22-8877-2B35-770A-37AF180B560F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14" name="그림 13" descr="텍스트, 모니터, 실내, 블랙이(가) 표시된 사진&#10;&#10;자동 생성된 설명">
            <a:extLst>
              <a:ext uri="{FF2B5EF4-FFF2-40B4-BE49-F238E27FC236}">
                <a16:creationId xmlns:a16="http://schemas.microsoft.com/office/drawing/2014/main" id="{7673B3F4-F21E-E4C5-2D19-E5B072D2E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63" y="1705844"/>
            <a:ext cx="6428523" cy="4207093"/>
          </a:xfrm>
          <a:prstGeom prst="rect">
            <a:avLst/>
          </a:prstGeom>
        </p:spPr>
      </p:pic>
      <p:pic>
        <p:nvPicPr>
          <p:cNvPr id="16" name="그림 1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44DF2940-612C-4CD1-3FA5-6E2559C1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171" y="2198627"/>
            <a:ext cx="8283194" cy="2493483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6026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FBFC4-907D-61AB-86D0-655AFA9694D3}"/>
              </a:ext>
            </a:extLst>
          </p:cNvPr>
          <p:cNvSpPr txBox="1"/>
          <p:nvPr/>
        </p:nvSpPr>
        <p:spPr>
          <a:xfrm>
            <a:off x="578564" y="664020"/>
            <a:ext cx="532786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</a:t>
            </a:r>
            <a:r>
              <a:rPr lang="en-US" altLang="ko-KR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b="1" dirty="0" err="1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디스코드</a:t>
            </a:r>
            <a:endParaRPr lang="ko-KR" altLang="en-US" sz="2667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8AFEE1-C31D-FC22-F12F-DAE6C427C698}"/>
              </a:ext>
            </a:extLst>
          </p:cNvPr>
          <p:cNvGrpSpPr/>
          <p:nvPr/>
        </p:nvGrpSpPr>
        <p:grpSpPr>
          <a:xfrm>
            <a:off x="283583" y="256266"/>
            <a:ext cx="2886999" cy="420564"/>
            <a:chOff x="2900790" y="495227"/>
            <a:chExt cx="4330498" cy="630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90EEA-5B8D-91DF-8BC6-6E8D61EC26A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73510-E1CA-272F-94BC-2CD27E5CCE07}"/>
                </a:ext>
              </a:extLst>
            </p:cNvPr>
            <p:cNvSpPr txBox="1"/>
            <p:nvPr/>
          </p:nvSpPr>
          <p:spPr>
            <a:xfrm>
              <a:off x="3627282" y="600987"/>
              <a:ext cx="3604006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협업 및 프로젝트 진행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357A22-8877-2B35-770A-37AF180B560F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802845D-5BC9-8CB0-B9A7-6B7EDD241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96" y="1514552"/>
            <a:ext cx="7337471" cy="44500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816A22-6B50-059C-0B67-0997807C8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16019"/>
            <a:ext cx="5474529" cy="3909265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18363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FBFC4-907D-61AB-86D0-655AFA9694D3}"/>
              </a:ext>
            </a:extLst>
          </p:cNvPr>
          <p:cNvSpPr txBox="1"/>
          <p:nvPr/>
        </p:nvSpPr>
        <p:spPr>
          <a:xfrm>
            <a:off x="578564" y="664020"/>
            <a:ext cx="532786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</a:t>
            </a:r>
            <a:r>
              <a:rPr lang="en-US" altLang="ko-KR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b="1" dirty="0" err="1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노션</a:t>
            </a:r>
            <a:endParaRPr lang="ko-KR" altLang="en-US" sz="2667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8AFEE1-C31D-FC22-F12F-DAE6C427C698}"/>
              </a:ext>
            </a:extLst>
          </p:cNvPr>
          <p:cNvGrpSpPr/>
          <p:nvPr/>
        </p:nvGrpSpPr>
        <p:grpSpPr>
          <a:xfrm>
            <a:off x="283583" y="256266"/>
            <a:ext cx="2886999" cy="420564"/>
            <a:chOff x="2900790" y="495227"/>
            <a:chExt cx="4330498" cy="630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90EEA-5B8D-91DF-8BC6-6E8D61EC26A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73510-E1CA-272F-94BC-2CD27E5CCE07}"/>
                </a:ext>
              </a:extLst>
            </p:cNvPr>
            <p:cNvSpPr txBox="1"/>
            <p:nvPr/>
          </p:nvSpPr>
          <p:spPr>
            <a:xfrm>
              <a:off x="3627282" y="600987"/>
              <a:ext cx="3604006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협업 및 프로젝트 진행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357A22-8877-2B35-770A-37AF180B560F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0A9F4189-EFF8-7921-3963-6EB36F8D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28" y="1490703"/>
            <a:ext cx="7990272" cy="4115131"/>
          </a:xfrm>
          <a:prstGeom prst="rect">
            <a:avLst/>
          </a:prstGeom>
          <a:ln w="41275"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2B9D090-EB86-A19F-0C73-AC429F60A4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22"/>
          <a:stretch/>
        </p:blipFill>
        <p:spPr>
          <a:xfrm>
            <a:off x="6096000" y="2680354"/>
            <a:ext cx="4841314" cy="3272400"/>
          </a:xfrm>
          <a:prstGeom prst="rect">
            <a:avLst/>
          </a:prstGeom>
          <a:ln w="412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9172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FBFC4-907D-61AB-86D0-655AFA9694D3}"/>
              </a:ext>
            </a:extLst>
          </p:cNvPr>
          <p:cNvSpPr txBox="1"/>
          <p:nvPr/>
        </p:nvSpPr>
        <p:spPr>
          <a:xfrm>
            <a:off x="578564" y="664020"/>
            <a:ext cx="532786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 </a:t>
            </a:r>
            <a:r>
              <a:rPr lang="en-US" altLang="ko-KR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정기 회의 일정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8AFEE1-C31D-FC22-F12F-DAE6C427C698}"/>
              </a:ext>
            </a:extLst>
          </p:cNvPr>
          <p:cNvGrpSpPr/>
          <p:nvPr/>
        </p:nvGrpSpPr>
        <p:grpSpPr>
          <a:xfrm>
            <a:off x="283583" y="256266"/>
            <a:ext cx="2886999" cy="420564"/>
            <a:chOff x="2900790" y="495227"/>
            <a:chExt cx="4330498" cy="630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90EEA-5B8D-91DF-8BC6-6E8D61EC26A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73510-E1CA-272F-94BC-2CD27E5CCE07}"/>
                </a:ext>
              </a:extLst>
            </p:cNvPr>
            <p:cNvSpPr txBox="1"/>
            <p:nvPr/>
          </p:nvSpPr>
          <p:spPr>
            <a:xfrm>
              <a:off x="3627282" y="600987"/>
              <a:ext cx="3604006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협업 및 프로젝트 진행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357A22-8877-2B35-770A-37AF180B560F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D98F4ED8-778B-1DDD-F047-B9E591EF2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01" y="1300651"/>
            <a:ext cx="5764843" cy="4401046"/>
          </a:xfrm>
          <a:prstGeom prst="rect">
            <a:avLst/>
          </a:prstGeom>
          <a:ln w="44450"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4160F91-23CE-2F7D-6F00-C166F55B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779" y="1678578"/>
            <a:ext cx="6648060" cy="4401046"/>
          </a:xfrm>
          <a:prstGeom prst="rect">
            <a:avLst/>
          </a:prstGeom>
          <a:ln w="444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824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FBFC4-907D-61AB-86D0-655AFA9694D3}"/>
              </a:ext>
            </a:extLst>
          </p:cNvPr>
          <p:cNvSpPr txBox="1"/>
          <p:nvPr/>
        </p:nvSpPr>
        <p:spPr>
          <a:xfrm>
            <a:off x="578564" y="664020"/>
            <a:ext cx="532786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 </a:t>
            </a:r>
            <a:r>
              <a:rPr lang="en-US" altLang="ko-KR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667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 모습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8AFEE1-C31D-FC22-F12F-DAE6C427C698}"/>
              </a:ext>
            </a:extLst>
          </p:cNvPr>
          <p:cNvGrpSpPr/>
          <p:nvPr/>
        </p:nvGrpSpPr>
        <p:grpSpPr>
          <a:xfrm>
            <a:off x="283583" y="256266"/>
            <a:ext cx="2886999" cy="420564"/>
            <a:chOff x="2900790" y="495227"/>
            <a:chExt cx="4330498" cy="630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90EEA-5B8D-91DF-8BC6-6E8D61EC26A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73510-E1CA-272F-94BC-2CD27E5CCE07}"/>
                </a:ext>
              </a:extLst>
            </p:cNvPr>
            <p:cNvSpPr txBox="1"/>
            <p:nvPr/>
          </p:nvSpPr>
          <p:spPr>
            <a:xfrm>
              <a:off x="3627282" y="600987"/>
              <a:ext cx="3604006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협업 및 프로젝트 진행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357A22-8877-2B35-770A-37AF180B560F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A5349-D6B6-E8F8-D206-E79BF0F5D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6" y="1255562"/>
            <a:ext cx="5420033" cy="3684230"/>
          </a:xfrm>
          <a:prstGeom prst="rect">
            <a:avLst/>
          </a:prstGeom>
        </p:spPr>
      </p:pic>
      <p:pic>
        <p:nvPicPr>
          <p:cNvPr id="16" name="그림 15" descr="텍스트, 모니터, 블랙, 스크린샷이(가) 표시된 사진&#10;&#10;자동 생성된 설명">
            <a:extLst>
              <a:ext uri="{FF2B5EF4-FFF2-40B4-BE49-F238E27FC236}">
                <a16:creationId xmlns:a16="http://schemas.microsoft.com/office/drawing/2014/main" id="{986E23EA-BC29-5815-290E-AD97AF61C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824" y="1255562"/>
            <a:ext cx="5285968" cy="4491225"/>
          </a:xfrm>
          <a:prstGeom prst="rect">
            <a:avLst/>
          </a:prstGeom>
        </p:spPr>
      </p:pic>
      <p:pic>
        <p:nvPicPr>
          <p:cNvPr id="18" name="그림 17" descr="사람, 실내이(가) 표시된 사진&#10;&#10;자동 생성된 설명">
            <a:extLst>
              <a:ext uri="{FF2B5EF4-FFF2-40B4-BE49-F238E27FC236}">
                <a16:creationId xmlns:a16="http://schemas.microsoft.com/office/drawing/2014/main" id="{EF11F1F1-1635-6086-B84B-C69F207EE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305878" y="2771255"/>
            <a:ext cx="3967376" cy="2975532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81436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4" name="Object 9">
            <a:extLst>
              <a:ext uri="{FF2B5EF4-FFF2-40B4-BE49-F238E27FC236}">
                <a16:creationId xmlns:a16="http://schemas.microsoft.com/office/drawing/2014/main" id="{A595305E-1B28-8EF4-5B69-729B03EC39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3586" y="2311401"/>
            <a:ext cx="7104828" cy="2240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AA1E9-7C0A-7A54-D401-5B95AF518106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395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4548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r>
              <a:rPr lang="ko-KR" altLang="en-US" sz="44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소개</a:t>
            </a:r>
            <a:endParaRPr lang="en-US" altLang="ko-KR" sz="44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2222824" y="2971800"/>
            <a:ext cx="2446504" cy="58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1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과제 소개</a:t>
              </a:r>
            </a:p>
          </p:txBody>
        </p:sp>
      </p:grp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FBEC9FA4-A551-69F0-F76D-34D64590D00F}"/>
              </a:ext>
            </a:extLst>
          </p:cNvPr>
          <p:cNvGrpSpPr/>
          <p:nvPr/>
        </p:nvGrpSpPr>
        <p:grpSpPr>
          <a:xfrm>
            <a:off x="5223900" y="2978530"/>
            <a:ext cx="1744200" cy="494450"/>
            <a:chOff x="12146559" y="5125880"/>
            <a:chExt cx="1544264" cy="265044"/>
          </a:xfrm>
        </p:grpSpPr>
        <p:pic>
          <p:nvPicPr>
            <p:cNvPr id="4" name="Object 24">
              <a:extLst>
                <a:ext uri="{FF2B5EF4-FFF2-40B4-BE49-F238E27FC236}">
                  <a16:creationId xmlns:a16="http://schemas.microsoft.com/office/drawing/2014/main" id="{71A5D47B-76AC-78CD-7780-57098C741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231024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D98F5AF-9038-B861-25AA-D1FCF9AC07D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CDD0B929-602B-141D-DED9-E657FF20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C017D6-10DF-0AC1-5B72-F5FC458C9958}"/>
              </a:ext>
            </a:extLst>
          </p:cNvPr>
          <p:cNvSpPr txBox="1"/>
          <p:nvPr/>
        </p:nvSpPr>
        <p:spPr>
          <a:xfrm>
            <a:off x="1801491" y="3000873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실시간 이동체</a:t>
            </a:r>
            <a:endParaRPr kumimoji="1" lang="ko-Kore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467BD9-6BDC-000F-2942-F9F06CB67094}"/>
              </a:ext>
            </a:extLst>
          </p:cNvPr>
          <p:cNvSpPr txBox="1"/>
          <p:nvPr/>
        </p:nvSpPr>
        <p:spPr>
          <a:xfrm>
            <a:off x="578564" y="3030650"/>
            <a:ext cx="1127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이동체 궤적과 공간에 대한 모니터링 시스템 개발</a:t>
            </a:r>
            <a:r>
              <a:rPr lang="en-US" altLang="ko-KR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</a:t>
            </a:r>
            <a:endParaRPr lang="en-US" altLang="ko-KR" sz="32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BCE7A-9373-4339-4915-7C30F354470B}"/>
              </a:ext>
            </a:extLst>
          </p:cNvPr>
          <p:cNvSpPr txBox="1"/>
          <p:nvPr/>
        </p:nvSpPr>
        <p:spPr>
          <a:xfrm>
            <a:off x="8991060" y="3000872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UAM</a:t>
            </a:r>
            <a:endParaRPr kumimoji="1" lang="ko-Kore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4F1BFB-FB82-374A-6DFA-9CFC72C5EF40}"/>
              </a:ext>
            </a:extLst>
          </p:cNvPr>
          <p:cNvSpPr txBox="1"/>
          <p:nvPr/>
        </p:nvSpPr>
        <p:spPr>
          <a:xfrm>
            <a:off x="2566046" y="4417297"/>
            <a:ext cx="93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공간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0A8E4E-0CE3-5DF7-2CA1-3C58E0A45E9C}"/>
              </a:ext>
            </a:extLst>
          </p:cNvPr>
          <p:cNvSpPr txBox="1"/>
          <p:nvPr/>
        </p:nvSpPr>
        <p:spPr>
          <a:xfrm>
            <a:off x="8991060" y="4401988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하늘</a:t>
            </a:r>
            <a:endParaRPr kumimoji="1" lang="ko-Kore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80DD26EF-ACF8-2FDC-60FF-474659A1E09A}"/>
              </a:ext>
            </a:extLst>
          </p:cNvPr>
          <p:cNvGrpSpPr/>
          <p:nvPr/>
        </p:nvGrpSpPr>
        <p:grpSpPr>
          <a:xfrm>
            <a:off x="5223900" y="4401988"/>
            <a:ext cx="1744200" cy="494450"/>
            <a:chOff x="12146559" y="5125880"/>
            <a:chExt cx="1544264" cy="265044"/>
          </a:xfrm>
        </p:grpSpPr>
        <p:pic>
          <p:nvPicPr>
            <p:cNvPr id="29" name="Object 24">
              <a:extLst>
                <a:ext uri="{FF2B5EF4-FFF2-40B4-BE49-F238E27FC236}">
                  <a16:creationId xmlns:a16="http://schemas.microsoft.com/office/drawing/2014/main" id="{03411A9F-D966-0529-E95E-3D9FDB210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6559" y="5125880"/>
              <a:ext cx="1544264" cy="26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850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-0.00144 -0.205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2"/>
      <p:bldP spid="17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과제 소개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231024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1419F-7383-2102-0669-3D223C820C49}"/>
              </a:ext>
            </a:extLst>
          </p:cNvPr>
          <p:cNvSpPr txBox="1"/>
          <p:nvPr/>
        </p:nvSpPr>
        <p:spPr>
          <a:xfrm>
            <a:off x="4092897" y="2286367"/>
            <a:ext cx="26161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937110-81FF-18D1-4914-54FED2E5E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897" y="1958456"/>
            <a:ext cx="3364478" cy="336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624" y="5195712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281552-3DB2-AEEF-2FB7-0FA018A6C6C2}"/>
              </a:ext>
            </a:extLst>
          </p:cNvPr>
          <p:cNvSpPr txBox="1"/>
          <p:nvPr/>
        </p:nvSpPr>
        <p:spPr>
          <a:xfrm>
            <a:off x="1332623" y="1854200"/>
            <a:ext cx="2207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r>
              <a:rPr lang="ko-KR" altLang="en-US" sz="44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4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E63D8-3A8D-ECFF-960D-8283D56279BB}"/>
              </a:ext>
            </a:extLst>
          </p:cNvPr>
          <p:cNvSpPr txBox="1"/>
          <p:nvPr/>
        </p:nvSpPr>
        <p:spPr>
          <a:xfrm>
            <a:off x="2286000" y="2819400"/>
            <a:ext cx="4738798" cy="2248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UAM</a:t>
            </a: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과제 진행 배경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항공기의 모니터링 시스템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4F60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궁극적 목표</a:t>
            </a:r>
            <a:endParaRPr lang="en-US" altLang="ko-KR" sz="2400" dirty="0">
              <a:solidFill>
                <a:srgbClr val="4F60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09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UAM</a:t>
              </a:r>
              <a:endParaRPr lang="ko-KR" altLang="en-US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372954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UAM (Urban Air Mobility)</a:t>
            </a:r>
            <a:endParaRPr lang="ko-KR" altLang="en-US" sz="2667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E49AF235-8D91-BCC8-56E5-9FFCB92D834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5D2D603E-73E6-086B-4383-F7314AEE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CD18F8-048F-EB87-50AD-37D96AE56331}"/>
              </a:ext>
            </a:extLst>
          </p:cNvPr>
          <p:cNvSpPr txBox="1"/>
          <p:nvPr/>
        </p:nvSpPr>
        <p:spPr>
          <a:xfrm>
            <a:off x="4409480" y="1368956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도심 항공 </a:t>
            </a:r>
            <a:r>
              <a:rPr kumimoji="1" lang="ko-KR" altLang="en-US" sz="3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모빌리티</a:t>
            </a:r>
            <a:endParaRPr kumimoji="1" lang="ko-Kore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8" name="Picture 4" descr="2025년부터 서울 도심서 '하늘 나는 택시' UAM 서비스 개시 - 위키리크스한국">
            <a:extLst>
              <a:ext uri="{FF2B5EF4-FFF2-40B4-BE49-F238E27FC236}">
                <a16:creationId xmlns:a16="http://schemas.microsoft.com/office/drawing/2014/main" id="{5DCBEEBF-2E1B-1CE9-AAC4-F02ED6AED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19" y="2286921"/>
            <a:ext cx="4554717" cy="30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이통3사, 1800兆 하늘택시 'UAM' 선점 각축전 | Save Internet 뉴데일리">
            <a:extLst>
              <a:ext uri="{FF2B5EF4-FFF2-40B4-BE49-F238E27FC236}">
                <a16:creationId xmlns:a16="http://schemas.microsoft.com/office/drawing/2014/main" id="{F751C157-564D-D339-8C99-5513859E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3" y="2250252"/>
            <a:ext cx="5201160" cy="292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EBCB36-663E-CFF6-DA2B-64838FBC6B78}"/>
              </a:ext>
            </a:extLst>
          </p:cNvPr>
          <p:cNvSpPr txBox="1"/>
          <p:nvPr/>
        </p:nvSpPr>
        <p:spPr>
          <a:xfrm>
            <a:off x="6782823" y="3834028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32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도시 교통 혼잡 문제를 해결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9FBE7-81AA-937D-444F-1D4C7C44B370}"/>
              </a:ext>
            </a:extLst>
          </p:cNvPr>
          <p:cNvSpPr txBox="1"/>
          <p:nvPr/>
        </p:nvSpPr>
        <p:spPr>
          <a:xfrm>
            <a:off x="6782823" y="2779323"/>
            <a:ext cx="343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32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먼 지역에 쉽게 접근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2188CB-72A9-630E-4D6F-FADAB394BF2A}"/>
              </a:ext>
            </a:extLst>
          </p:cNvPr>
          <p:cNvGrpSpPr/>
          <p:nvPr/>
        </p:nvGrpSpPr>
        <p:grpSpPr>
          <a:xfrm>
            <a:off x="7112096" y="5158114"/>
            <a:ext cx="3859035" cy="837883"/>
            <a:chOff x="6951204" y="4929129"/>
            <a:chExt cx="3859035" cy="837883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3E6754FC-EF41-F34F-18BA-F8C50036FBE0}"/>
                </a:ext>
              </a:extLst>
            </p:cNvPr>
            <p:cNvSpPr/>
            <p:nvPr/>
          </p:nvSpPr>
          <p:spPr>
            <a:xfrm>
              <a:off x="6951204" y="4929129"/>
              <a:ext cx="3859035" cy="83788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59422C1-C44B-99FE-9C8E-709A23FE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77779" y="4998434"/>
              <a:ext cx="699270" cy="69927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88A7AD-9D05-3288-F062-1546DC265568}"/>
                </a:ext>
              </a:extLst>
            </p:cNvPr>
            <p:cNvSpPr txBox="1"/>
            <p:nvPr/>
          </p:nvSpPr>
          <p:spPr>
            <a:xfrm>
              <a:off x="8039430" y="5055681"/>
              <a:ext cx="26035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차세대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</a:t>
              </a:r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교통체계</a:t>
              </a:r>
              <a:endParaRPr kumimoji="1" lang="ko-Kore-KR" altLang="en-US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3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UAM</a:t>
              </a:r>
              <a:endParaRPr lang="ko-KR" altLang="en-US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23871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과제 진행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E49AF235-8D91-BCC8-56E5-9FFCB92D834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5D2D603E-73E6-086B-4383-F7314AEE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AEC90A-71D3-67B1-76AD-2D3D6C778925}"/>
              </a:ext>
            </a:extLst>
          </p:cNvPr>
          <p:cNvSpPr txBox="1"/>
          <p:nvPr/>
        </p:nvSpPr>
        <p:spPr>
          <a:xfrm>
            <a:off x="3331307" y="1531126"/>
            <a:ext cx="622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UAM 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생태계 구축을 위해 필요한 것</a:t>
            </a:r>
            <a:endParaRPr kumimoji="1" lang="ko-Kore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4B147-259D-540E-79C7-2648C5756216}"/>
              </a:ext>
            </a:extLst>
          </p:cNvPr>
          <p:cNvSpPr txBox="1"/>
          <p:nvPr/>
        </p:nvSpPr>
        <p:spPr>
          <a:xfrm>
            <a:off x="4379904" y="3031887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프로토콜</a:t>
            </a:r>
            <a:endParaRPr lang="en-US" altLang="ko-KR" sz="32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B0A9F-DABB-0B94-19CF-8E871D7472EC}"/>
              </a:ext>
            </a:extLst>
          </p:cNvPr>
          <p:cNvSpPr txBox="1"/>
          <p:nvPr/>
        </p:nvSpPr>
        <p:spPr>
          <a:xfrm>
            <a:off x="8251505" y="4772462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 데이터 형식</a:t>
            </a:r>
            <a:endParaRPr lang="en-US" altLang="ko-KR" sz="32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3970-833C-D1EA-574E-78562A296341}"/>
              </a:ext>
            </a:extLst>
          </p:cNvPr>
          <p:cNvSpPr txBox="1"/>
          <p:nvPr/>
        </p:nvSpPr>
        <p:spPr>
          <a:xfrm>
            <a:off x="4128232" y="4772462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운영 인프라 구축</a:t>
            </a:r>
            <a:endParaRPr lang="en-US" altLang="ko-KR" sz="32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DC8DD-37BE-D3AE-43B9-CFBC7EB7DBC7}"/>
              </a:ext>
            </a:extLst>
          </p:cNvPr>
          <p:cNvSpPr txBox="1"/>
          <p:nvPr/>
        </p:nvSpPr>
        <p:spPr>
          <a:xfrm>
            <a:off x="893182" y="47724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체계</a:t>
            </a:r>
            <a:endParaRPr lang="en-US" altLang="ko-KR" sz="32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C9207-BC44-35D3-89BC-F9C61728B3DE}"/>
              </a:ext>
            </a:extLst>
          </p:cNvPr>
          <p:cNvSpPr txBox="1"/>
          <p:nvPr/>
        </p:nvSpPr>
        <p:spPr>
          <a:xfrm>
            <a:off x="7841137" y="3031887"/>
            <a:ext cx="406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장비와 기술의 표준화</a:t>
            </a:r>
            <a:endParaRPr lang="en-US" altLang="ko-KR" sz="32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9DE93-BBC0-7020-6AFA-1F218C1E5BF3}"/>
              </a:ext>
            </a:extLst>
          </p:cNvPr>
          <p:cNvSpPr txBox="1"/>
          <p:nvPr/>
        </p:nvSpPr>
        <p:spPr>
          <a:xfrm>
            <a:off x="766127" y="3031886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기술의 안정화</a:t>
            </a:r>
            <a:endParaRPr lang="en-US" altLang="ko-KR" sz="3200" b="1" dirty="0">
              <a:solidFill>
                <a:srgbClr val="3B7DD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래픽 18" descr="닫기 단색으로 채워진">
            <a:extLst>
              <a:ext uri="{FF2B5EF4-FFF2-40B4-BE49-F238E27FC236}">
                <a16:creationId xmlns:a16="http://schemas.microsoft.com/office/drawing/2014/main" id="{0A148393-5181-E2DE-213A-EB43E690D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8676" y="430476"/>
            <a:ext cx="6969155" cy="69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9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C6BE87-AB5C-8622-8D49-D4EEBF7D26D9}"/>
              </a:ext>
            </a:extLst>
          </p:cNvPr>
          <p:cNvGrpSpPr/>
          <p:nvPr/>
        </p:nvGrpSpPr>
        <p:grpSpPr>
          <a:xfrm>
            <a:off x="283583" y="256266"/>
            <a:ext cx="1852471" cy="420564"/>
            <a:chOff x="2900790" y="495227"/>
            <a:chExt cx="2778706" cy="6308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7898-4D46-4AAB-0FE2-EA62B34D9861}"/>
                </a:ext>
              </a:extLst>
            </p:cNvPr>
            <p:cNvSpPr txBox="1"/>
            <p:nvPr/>
          </p:nvSpPr>
          <p:spPr>
            <a:xfrm>
              <a:off x="2900790" y="495227"/>
              <a:ext cx="914399" cy="63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1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B695A3-1B70-2EAC-EF36-A5FAF0DE998F}"/>
                </a:ext>
              </a:extLst>
            </p:cNvPr>
            <p:cNvSpPr txBox="1"/>
            <p:nvPr/>
          </p:nvSpPr>
          <p:spPr>
            <a:xfrm>
              <a:off x="3627284" y="600987"/>
              <a:ext cx="205221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dirty="0">
                  <a:solidFill>
                    <a:srgbClr val="3B7D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UAM</a:t>
              </a:r>
              <a:endParaRPr lang="ko-KR" altLang="en-US" sz="1333" dirty="0">
                <a:solidFill>
                  <a:srgbClr val="3B7DD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4EED29-4AEC-008F-91B5-E326C3CFB8B2}"/>
              </a:ext>
            </a:extLst>
          </p:cNvPr>
          <p:cNvSpPr txBox="1"/>
          <p:nvPr/>
        </p:nvSpPr>
        <p:spPr>
          <a:xfrm>
            <a:off x="765600" y="703176"/>
            <a:ext cx="23871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과제 진행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47881-B4A7-D767-FE4D-B76510F386F0}"/>
              </a:ext>
            </a:extLst>
          </p:cNvPr>
          <p:cNvSpPr txBox="1"/>
          <p:nvPr/>
        </p:nvSpPr>
        <p:spPr>
          <a:xfrm>
            <a:off x="7749768" y="385286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이동체 궤적과 공간에 대한 모니터링 시스템 개발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en-US" altLang="ko-KR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(SKT)</a:t>
            </a:r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000" b="1" dirty="0">
              <a:solidFill>
                <a:srgbClr val="3030A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3030A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E49AF235-8D91-BCC8-56E5-9FFCB92D834A}"/>
              </a:ext>
            </a:extLst>
          </p:cNvPr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5D2D603E-73E6-086B-4383-F7314AEE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FD2CDA-B77F-F514-D88E-A0EA594C2BC0}"/>
              </a:ext>
            </a:extLst>
          </p:cNvPr>
          <p:cNvSpPr txBox="1"/>
          <p:nvPr/>
        </p:nvSpPr>
        <p:spPr>
          <a:xfrm>
            <a:off x="893182" y="3264552"/>
            <a:ext cx="109808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항공기의 인프라</a:t>
            </a:r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프로토콜 등을 사용하면 안되는가</a:t>
            </a:r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F831C-5C61-1D7B-11BC-DA1F2F6CF80D}"/>
              </a:ext>
            </a:extLst>
          </p:cNvPr>
          <p:cNvSpPr txBox="1"/>
          <p:nvPr/>
        </p:nvSpPr>
        <p:spPr>
          <a:xfrm>
            <a:off x="3588734" y="2827206"/>
            <a:ext cx="5357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각 항공사의 영업 비밀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환경의 차이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04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1325</Words>
  <Application>Microsoft Macintosh PowerPoint</Application>
  <PresentationFormat>와이드스크린</PresentationFormat>
  <Paragraphs>258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Calibri</vt:lpstr>
      <vt:lpstr>BM JUA OTF</vt:lpstr>
      <vt:lpstr>Calibri Light</vt:lpstr>
      <vt:lpstr>Arial</vt:lpstr>
      <vt:lpstr>배달의민족 주아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zh025700@gmail.com</dc:creator>
  <cp:lastModifiedBy>zh025700@gmail.com</cp:lastModifiedBy>
  <cp:revision>245</cp:revision>
  <dcterms:created xsi:type="dcterms:W3CDTF">2023-03-16T08:12:41Z</dcterms:created>
  <dcterms:modified xsi:type="dcterms:W3CDTF">2023-03-20T00:57:57Z</dcterms:modified>
</cp:coreProperties>
</file>